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80" r:id="rId4"/>
    <p:sldId id="260" r:id="rId5"/>
    <p:sldId id="261" r:id="rId6"/>
    <p:sldId id="262" r:id="rId7"/>
    <p:sldId id="263" r:id="rId8"/>
    <p:sldId id="279" r:id="rId9"/>
    <p:sldId id="264" r:id="rId10"/>
    <p:sldId id="273" r:id="rId11"/>
    <p:sldId id="266" r:id="rId12"/>
    <p:sldId id="275" r:id="rId13"/>
    <p:sldId id="278" r:id="rId14"/>
    <p:sldId id="268"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7281D-ADA9-410B-A1FC-93AF3055129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A11AB15-8C7B-450B-8301-2723D7FD7ED9}">
      <dgm:prSet/>
      <dgm:spPr/>
      <dgm:t>
        <a:bodyPr/>
        <a:lstStyle/>
        <a:p>
          <a:r>
            <a:rPr lang="en-US"/>
            <a:t>Aneesh Sambu</a:t>
          </a:r>
        </a:p>
      </dgm:t>
    </dgm:pt>
    <dgm:pt modelId="{84AFBC52-50AA-4B49-98A5-01FEF24C761F}" type="parTrans" cxnId="{FFB64FA9-3E7E-4214-B1E8-444B8E0550E1}">
      <dgm:prSet/>
      <dgm:spPr/>
      <dgm:t>
        <a:bodyPr/>
        <a:lstStyle/>
        <a:p>
          <a:endParaRPr lang="en-US"/>
        </a:p>
      </dgm:t>
    </dgm:pt>
    <dgm:pt modelId="{371DBAEF-7B36-4E28-90E5-146DE2E1D562}" type="sibTrans" cxnId="{FFB64FA9-3E7E-4214-B1E8-444B8E0550E1}">
      <dgm:prSet/>
      <dgm:spPr/>
      <dgm:t>
        <a:bodyPr/>
        <a:lstStyle/>
        <a:p>
          <a:endParaRPr lang="en-US"/>
        </a:p>
      </dgm:t>
    </dgm:pt>
    <dgm:pt modelId="{C9D27FD3-F12E-40C0-8ED4-2B9B0DFA04CD}">
      <dgm:prSet/>
      <dgm:spPr/>
      <dgm:t>
        <a:bodyPr/>
        <a:lstStyle/>
        <a:p>
          <a:r>
            <a:rPr lang="en-US"/>
            <a:t>Global Layout Components</a:t>
          </a:r>
        </a:p>
      </dgm:t>
    </dgm:pt>
    <dgm:pt modelId="{77B9C762-D876-4377-AFC7-8A18B31DF2A7}" type="parTrans" cxnId="{6D7071BB-696F-4B2F-BC1D-44A1A395E9E6}">
      <dgm:prSet/>
      <dgm:spPr/>
      <dgm:t>
        <a:bodyPr/>
        <a:lstStyle/>
        <a:p>
          <a:endParaRPr lang="en-US"/>
        </a:p>
      </dgm:t>
    </dgm:pt>
    <dgm:pt modelId="{FEE6C2AA-45BD-4A2E-AB15-C230DD4E1F65}" type="sibTrans" cxnId="{6D7071BB-696F-4B2F-BC1D-44A1A395E9E6}">
      <dgm:prSet/>
      <dgm:spPr/>
      <dgm:t>
        <a:bodyPr/>
        <a:lstStyle/>
        <a:p>
          <a:endParaRPr lang="en-US"/>
        </a:p>
      </dgm:t>
    </dgm:pt>
    <dgm:pt modelId="{D90629C0-DF85-4B5B-8F99-9B4859AE569A}">
      <dgm:prSet/>
      <dgm:spPr/>
      <dgm:t>
        <a:bodyPr/>
        <a:lstStyle/>
        <a:p>
          <a:r>
            <a:rPr lang="en-US"/>
            <a:t>Integration with Backend</a:t>
          </a:r>
        </a:p>
      </dgm:t>
    </dgm:pt>
    <dgm:pt modelId="{D64A82C4-FD32-485B-8A0E-C385CA4ADFAD}" type="parTrans" cxnId="{DB0CABB8-2F96-4085-8DAC-27A282282E60}">
      <dgm:prSet/>
      <dgm:spPr/>
      <dgm:t>
        <a:bodyPr/>
        <a:lstStyle/>
        <a:p>
          <a:endParaRPr lang="en-US"/>
        </a:p>
      </dgm:t>
    </dgm:pt>
    <dgm:pt modelId="{4ED96862-3818-4439-88CD-12C3D2C7B5CD}" type="sibTrans" cxnId="{DB0CABB8-2F96-4085-8DAC-27A282282E60}">
      <dgm:prSet/>
      <dgm:spPr/>
      <dgm:t>
        <a:bodyPr/>
        <a:lstStyle/>
        <a:p>
          <a:endParaRPr lang="en-US"/>
        </a:p>
      </dgm:t>
    </dgm:pt>
    <dgm:pt modelId="{80BF0A9E-27AC-4284-9899-C086A0B82939}">
      <dgm:prSet/>
      <dgm:spPr/>
      <dgm:t>
        <a:bodyPr/>
        <a:lstStyle/>
        <a:p>
          <a:r>
            <a:rPr lang="en-US"/>
            <a:t>Multiple Pages &amp; Routing</a:t>
          </a:r>
        </a:p>
      </dgm:t>
    </dgm:pt>
    <dgm:pt modelId="{5C072C9B-9D33-41E1-A997-AB555805BAC5}" type="parTrans" cxnId="{5FFCC301-66BF-4E82-9C69-C24B01E7E804}">
      <dgm:prSet/>
      <dgm:spPr/>
      <dgm:t>
        <a:bodyPr/>
        <a:lstStyle/>
        <a:p>
          <a:endParaRPr lang="en-US"/>
        </a:p>
      </dgm:t>
    </dgm:pt>
    <dgm:pt modelId="{ACCA7F10-9884-4B03-8A59-EF30E197CA97}" type="sibTrans" cxnId="{5FFCC301-66BF-4E82-9C69-C24B01E7E804}">
      <dgm:prSet/>
      <dgm:spPr/>
      <dgm:t>
        <a:bodyPr/>
        <a:lstStyle/>
        <a:p>
          <a:endParaRPr lang="en-US"/>
        </a:p>
      </dgm:t>
    </dgm:pt>
    <dgm:pt modelId="{B08B59E1-4A19-431C-9885-103E25FBBD68}">
      <dgm:prSet/>
      <dgm:spPr/>
      <dgm:t>
        <a:bodyPr/>
        <a:lstStyle/>
        <a:p>
          <a:r>
            <a:rPr lang="en-US"/>
            <a:t>Ashutosh Rudrabhatla</a:t>
          </a:r>
        </a:p>
      </dgm:t>
    </dgm:pt>
    <dgm:pt modelId="{749F7FA4-7DD2-43F5-9325-BD10CE580BA1}" type="parTrans" cxnId="{D01D0BED-4FD3-4ECF-84B2-FFDE20541E8B}">
      <dgm:prSet/>
      <dgm:spPr/>
      <dgm:t>
        <a:bodyPr/>
        <a:lstStyle/>
        <a:p>
          <a:endParaRPr lang="en-US"/>
        </a:p>
      </dgm:t>
    </dgm:pt>
    <dgm:pt modelId="{768C3497-1607-4129-89DC-E08F4E0E8504}" type="sibTrans" cxnId="{D01D0BED-4FD3-4ECF-84B2-FFDE20541E8B}">
      <dgm:prSet/>
      <dgm:spPr/>
      <dgm:t>
        <a:bodyPr/>
        <a:lstStyle/>
        <a:p>
          <a:endParaRPr lang="en-US"/>
        </a:p>
      </dgm:t>
    </dgm:pt>
    <dgm:pt modelId="{6F39975E-D4CD-4CA1-BD7C-AEAE9032B708}">
      <dgm:prSet/>
      <dgm:spPr/>
      <dgm:t>
        <a:bodyPr/>
        <a:lstStyle/>
        <a:p>
          <a:r>
            <a:rPr lang="en-US"/>
            <a:t>Page Components</a:t>
          </a:r>
        </a:p>
      </dgm:t>
    </dgm:pt>
    <dgm:pt modelId="{39CA8F90-0018-4DDD-BC23-DF96EE34204E}" type="parTrans" cxnId="{2FCB78C4-8748-4050-9C5A-514728E4CFDF}">
      <dgm:prSet/>
      <dgm:spPr/>
      <dgm:t>
        <a:bodyPr/>
        <a:lstStyle/>
        <a:p>
          <a:endParaRPr lang="en-US"/>
        </a:p>
      </dgm:t>
    </dgm:pt>
    <dgm:pt modelId="{7C66D514-0EAF-4946-A895-08E689FDC8D8}" type="sibTrans" cxnId="{2FCB78C4-8748-4050-9C5A-514728E4CFDF}">
      <dgm:prSet/>
      <dgm:spPr/>
      <dgm:t>
        <a:bodyPr/>
        <a:lstStyle/>
        <a:p>
          <a:endParaRPr lang="en-US"/>
        </a:p>
      </dgm:t>
    </dgm:pt>
    <dgm:pt modelId="{0637A3E4-23D4-43E6-ADF6-C99C46A950EE}">
      <dgm:prSet/>
      <dgm:spPr/>
      <dgm:t>
        <a:bodyPr/>
        <a:lstStyle/>
        <a:p>
          <a:r>
            <a:rPr lang="en-US"/>
            <a:t>Add Page Components</a:t>
          </a:r>
        </a:p>
      </dgm:t>
    </dgm:pt>
    <dgm:pt modelId="{DA2AEAD3-3BD3-4D22-960A-FD76B408D95C}" type="parTrans" cxnId="{8A6A300F-4284-45C3-925C-84809AC07B5A}">
      <dgm:prSet/>
      <dgm:spPr/>
      <dgm:t>
        <a:bodyPr/>
        <a:lstStyle/>
        <a:p>
          <a:endParaRPr lang="en-US"/>
        </a:p>
      </dgm:t>
    </dgm:pt>
    <dgm:pt modelId="{4BA83A6F-CFF5-4E99-8FF6-B21EF2F2D311}" type="sibTrans" cxnId="{8A6A300F-4284-45C3-925C-84809AC07B5A}">
      <dgm:prSet/>
      <dgm:spPr/>
      <dgm:t>
        <a:bodyPr/>
        <a:lstStyle/>
        <a:p>
          <a:endParaRPr lang="en-US"/>
        </a:p>
      </dgm:t>
    </dgm:pt>
    <dgm:pt modelId="{CAB77BDF-567B-4D52-AEA0-7AFAE75D1BAA}">
      <dgm:prSet/>
      <dgm:spPr/>
      <dgm:t>
        <a:bodyPr/>
        <a:lstStyle/>
        <a:p>
          <a:r>
            <a:rPr lang="en-US"/>
            <a:t>Multiple Pages</a:t>
          </a:r>
        </a:p>
      </dgm:t>
    </dgm:pt>
    <dgm:pt modelId="{8B914E1B-0F09-415B-BC02-81772EB70F2F}" type="parTrans" cxnId="{9F7D930E-244C-4CBC-84CF-B95B7D2E1F93}">
      <dgm:prSet/>
      <dgm:spPr/>
      <dgm:t>
        <a:bodyPr/>
        <a:lstStyle/>
        <a:p>
          <a:endParaRPr lang="en-US"/>
        </a:p>
      </dgm:t>
    </dgm:pt>
    <dgm:pt modelId="{C3C48A51-356B-4481-98CA-C78029BECC92}" type="sibTrans" cxnId="{9F7D930E-244C-4CBC-84CF-B95B7D2E1F93}">
      <dgm:prSet/>
      <dgm:spPr/>
      <dgm:t>
        <a:bodyPr/>
        <a:lstStyle/>
        <a:p>
          <a:endParaRPr lang="en-US"/>
        </a:p>
      </dgm:t>
    </dgm:pt>
    <dgm:pt modelId="{E9AA90F9-E327-40BD-B049-1B0E930F0126}" type="pres">
      <dgm:prSet presAssocID="{6EF7281D-ADA9-410B-A1FC-93AF30551291}" presName="linear" presStyleCnt="0">
        <dgm:presLayoutVars>
          <dgm:dir/>
          <dgm:animLvl val="lvl"/>
          <dgm:resizeHandles val="exact"/>
        </dgm:presLayoutVars>
      </dgm:prSet>
      <dgm:spPr/>
    </dgm:pt>
    <dgm:pt modelId="{CEA8400D-A33B-4950-8FB5-EC82C558B2C8}" type="pres">
      <dgm:prSet presAssocID="{8A11AB15-8C7B-450B-8301-2723D7FD7ED9}" presName="parentLin" presStyleCnt="0"/>
      <dgm:spPr/>
    </dgm:pt>
    <dgm:pt modelId="{D9863625-D41E-46CE-84BE-F03BC03ACF03}" type="pres">
      <dgm:prSet presAssocID="{8A11AB15-8C7B-450B-8301-2723D7FD7ED9}" presName="parentLeftMargin" presStyleLbl="node1" presStyleIdx="0" presStyleCnt="2"/>
      <dgm:spPr/>
    </dgm:pt>
    <dgm:pt modelId="{23D88233-27AC-4676-B7D7-0C1C94F17533}" type="pres">
      <dgm:prSet presAssocID="{8A11AB15-8C7B-450B-8301-2723D7FD7ED9}" presName="parentText" presStyleLbl="node1" presStyleIdx="0" presStyleCnt="2">
        <dgm:presLayoutVars>
          <dgm:chMax val="0"/>
          <dgm:bulletEnabled val="1"/>
        </dgm:presLayoutVars>
      </dgm:prSet>
      <dgm:spPr/>
    </dgm:pt>
    <dgm:pt modelId="{29BEA4CB-6BFC-4174-AD4F-66ECA8C0419B}" type="pres">
      <dgm:prSet presAssocID="{8A11AB15-8C7B-450B-8301-2723D7FD7ED9}" presName="negativeSpace" presStyleCnt="0"/>
      <dgm:spPr/>
    </dgm:pt>
    <dgm:pt modelId="{E525EA8E-8BB5-4674-9B74-76A1C9C12D36}" type="pres">
      <dgm:prSet presAssocID="{8A11AB15-8C7B-450B-8301-2723D7FD7ED9}" presName="childText" presStyleLbl="conFgAcc1" presStyleIdx="0" presStyleCnt="2">
        <dgm:presLayoutVars>
          <dgm:bulletEnabled val="1"/>
        </dgm:presLayoutVars>
      </dgm:prSet>
      <dgm:spPr/>
    </dgm:pt>
    <dgm:pt modelId="{1672F968-B108-43A3-A409-C8B15E4C02CA}" type="pres">
      <dgm:prSet presAssocID="{371DBAEF-7B36-4E28-90E5-146DE2E1D562}" presName="spaceBetweenRectangles" presStyleCnt="0"/>
      <dgm:spPr/>
    </dgm:pt>
    <dgm:pt modelId="{CCDE414E-13C9-401D-A9BE-951597528FB7}" type="pres">
      <dgm:prSet presAssocID="{B08B59E1-4A19-431C-9885-103E25FBBD68}" presName="parentLin" presStyleCnt="0"/>
      <dgm:spPr/>
    </dgm:pt>
    <dgm:pt modelId="{7122314A-BA90-405A-AC8B-7524C34966D3}" type="pres">
      <dgm:prSet presAssocID="{B08B59E1-4A19-431C-9885-103E25FBBD68}" presName="parentLeftMargin" presStyleLbl="node1" presStyleIdx="0" presStyleCnt="2"/>
      <dgm:spPr/>
    </dgm:pt>
    <dgm:pt modelId="{A6337E1B-66C4-46FF-BBFA-3C7866A9AD60}" type="pres">
      <dgm:prSet presAssocID="{B08B59E1-4A19-431C-9885-103E25FBBD68}" presName="parentText" presStyleLbl="node1" presStyleIdx="1" presStyleCnt="2">
        <dgm:presLayoutVars>
          <dgm:chMax val="0"/>
          <dgm:bulletEnabled val="1"/>
        </dgm:presLayoutVars>
      </dgm:prSet>
      <dgm:spPr/>
    </dgm:pt>
    <dgm:pt modelId="{90207604-AB61-462B-8DC4-9BA0E0082525}" type="pres">
      <dgm:prSet presAssocID="{B08B59E1-4A19-431C-9885-103E25FBBD68}" presName="negativeSpace" presStyleCnt="0"/>
      <dgm:spPr/>
    </dgm:pt>
    <dgm:pt modelId="{8F65512D-08DA-45DB-A515-EBECE32E7AE2}" type="pres">
      <dgm:prSet presAssocID="{B08B59E1-4A19-431C-9885-103E25FBBD68}" presName="childText" presStyleLbl="conFgAcc1" presStyleIdx="1" presStyleCnt="2">
        <dgm:presLayoutVars>
          <dgm:bulletEnabled val="1"/>
        </dgm:presLayoutVars>
      </dgm:prSet>
      <dgm:spPr/>
    </dgm:pt>
  </dgm:ptLst>
  <dgm:cxnLst>
    <dgm:cxn modelId="{5FFCC301-66BF-4E82-9C69-C24B01E7E804}" srcId="{8A11AB15-8C7B-450B-8301-2723D7FD7ED9}" destId="{80BF0A9E-27AC-4284-9899-C086A0B82939}" srcOrd="2" destOrd="0" parTransId="{5C072C9B-9D33-41E1-A997-AB555805BAC5}" sibTransId="{ACCA7F10-9884-4B03-8A59-EF30E197CA97}"/>
    <dgm:cxn modelId="{9F7D930E-244C-4CBC-84CF-B95B7D2E1F93}" srcId="{B08B59E1-4A19-431C-9885-103E25FBBD68}" destId="{CAB77BDF-567B-4D52-AEA0-7AFAE75D1BAA}" srcOrd="2" destOrd="0" parTransId="{8B914E1B-0F09-415B-BC02-81772EB70F2F}" sibTransId="{C3C48A51-356B-4481-98CA-C78029BECC92}"/>
    <dgm:cxn modelId="{8A6A300F-4284-45C3-925C-84809AC07B5A}" srcId="{B08B59E1-4A19-431C-9885-103E25FBBD68}" destId="{0637A3E4-23D4-43E6-ADF6-C99C46A950EE}" srcOrd="1" destOrd="0" parTransId="{DA2AEAD3-3BD3-4D22-960A-FD76B408D95C}" sibTransId="{4BA83A6F-CFF5-4E99-8FF6-B21EF2F2D311}"/>
    <dgm:cxn modelId="{3A0A9423-9C43-42BB-8529-5FE8F03FA725}" type="presOf" srcId="{6EF7281D-ADA9-410B-A1FC-93AF30551291}" destId="{E9AA90F9-E327-40BD-B049-1B0E930F0126}" srcOrd="0" destOrd="0" presId="urn:microsoft.com/office/officeart/2005/8/layout/list1"/>
    <dgm:cxn modelId="{A7929430-F54C-480C-99D4-5615636E3DF4}" type="presOf" srcId="{6F39975E-D4CD-4CA1-BD7C-AEAE9032B708}" destId="{8F65512D-08DA-45DB-A515-EBECE32E7AE2}" srcOrd="0" destOrd="0" presId="urn:microsoft.com/office/officeart/2005/8/layout/list1"/>
    <dgm:cxn modelId="{56B88840-F606-451D-B497-58751E6AB9FA}" type="presOf" srcId="{8A11AB15-8C7B-450B-8301-2723D7FD7ED9}" destId="{23D88233-27AC-4676-B7D7-0C1C94F17533}" srcOrd="1" destOrd="0" presId="urn:microsoft.com/office/officeart/2005/8/layout/list1"/>
    <dgm:cxn modelId="{7B8F1162-6BA6-4271-B7B8-C6CF94A286B7}" type="presOf" srcId="{C9D27FD3-F12E-40C0-8ED4-2B9B0DFA04CD}" destId="{E525EA8E-8BB5-4674-9B74-76A1C9C12D36}" srcOrd="0" destOrd="0" presId="urn:microsoft.com/office/officeart/2005/8/layout/list1"/>
    <dgm:cxn modelId="{236D3567-0708-40F2-A67F-AB211B5B8C7F}" type="presOf" srcId="{80BF0A9E-27AC-4284-9899-C086A0B82939}" destId="{E525EA8E-8BB5-4674-9B74-76A1C9C12D36}" srcOrd="0" destOrd="2" presId="urn:microsoft.com/office/officeart/2005/8/layout/list1"/>
    <dgm:cxn modelId="{0E930372-11F5-467A-AF9C-F1DF33EB5446}" type="presOf" srcId="{D90629C0-DF85-4B5B-8F99-9B4859AE569A}" destId="{E525EA8E-8BB5-4674-9B74-76A1C9C12D36}" srcOrd="0" destOrd="1" presId="urn:microsoft.com/office/officeart/2005/8/layout/list1"/>
    <dgm:cxn modelId="{7D2E32A4-EB50-48F2-9BB6-55717D445C87}" type="presOf" srcId="{CAB77BDF-567B-4D52-AEA0-7AFAE75D1BAA}" destId="{8F65512D-08DA-45DB-A515-EBECE32E7AE2}" srcOrd="0" destOrd="2" presId="urn:microsoft.com/office/officeart/2005/8/layout/list1"/>
    <dgm:cxn modelId="{FFB64FA9-3E7E-4214-B1E8-444B8E0550E1}" srcId="{6EF7281D-ADA9-410B-A1FC-93AF30551291}" destId="{8A11AB15-8C7B-450B-8301-2723D7FD7ED9}" srcOrd="0" destOrd="0" parTransId="{84AFBC52-50AA-4B49-98A5-01FEF24C761F}" sibTransId="{371DBAEF-7B36-4E28-90E5-146DE2E1D562}"/>
    <dgm:cxn modelId="{DB0CABB8-2F96-4085-8DAC-27A282282E60}" srcId="{8A11AB15-8C7B-450B-8301-2723D7FD7ED9}" destId="{D90629C0-DF85-4B5B-8F99-9B4859AE569A}" srcOrd="1" destOrd="0" parTransId="{D64A82C4-FD32-485B-8A0E-C385CA4ADFAD}" sibTransId="{4ED96862-3818-4439-88CD-12C3D2C7B5CD}"/>
    <dgm:cxn modelId="{6D7071BB-696F-4B2F-BC1D-44A1A395E9E6}" srcId="{8A11AB15-8C7B-450B-8301-2723D7FD7ED9}" destId="{C9D27FD3-F12E-40C0-8ED4-2B9B0DFA04CD}" srcOrd="0" destOrd="0" parTransId="{77B9C762-D876-4377-AFC7-8A18B31DF2A7}" sibTransId="{FEE6C2AA-45BD-4A2E-AB15-C230DD4E1F65}"/>
    <dgm:cxn modelId="{7F85CBBC-019E-4C5B-A83B-73ECBAE40551}" type="presOf" srcId="{0637A3E4-23D4-43E6-ADF6-C99C46A950EE}" destId="{8F65512D-08DA-45DB-A515-EBECE32E7AE2}" srcOrd="0" destOrd="1" presId="urn:microsoft.com/office/officeart/2005/8/layout/list1"/>
    <dgm:cxn modelId="{65919FC0-D995-4073-9821-11C7BF4DDDEE}" type="presOf" srcId="{B08B59E1-4A19-431C-9885-103E25FBBD68}" destId="{A6337E1B-66C4-46FF-BBFA-3C7866A9AD60}" srcOrd="1" destOrd="0" presId="urn:microsoft.com/office/officeart/2005/8/layout/list1"/>
    <dgm:cxn modelId="{2FCB78C4-8748-4050-9C5A-514728E4CFDF}" srcId="{B08B59E1-4A19-431C-9885-103E25FBBD68}" destId="{6F39975E-D4CD-4CA1-BD7C-AEAE9032B708}" srcOrd="0" destOrd="0" parTransId="{39CA8F90-0018-4DDD-BC23-DF96EE34204E}" sibTransId="{7C66D514-0EAF-4946-A895-08E689FDC8D8}"/>
    <dgm:cxn modelId="{711B52D6-0F1B-4DCD-82A9-DF7C155AE935}" type="presOf" srcId="{8A11AB15-8C7B-450B-8301-2723D7FD7ED9}" destId="{D9863625-D41E-46CE-84BE-F03BC03ACF03}" srcOrd="0" destOrd="0" presId="urn:microsoft.com/office/officeart/2005/8/layout/list1"/>
    <dgm:cxn modelId="{5E659CDF-CFAB-4CA4-B014-74B88BA1C821}" type="presOf" srcId="{B08B59E1-4A19-431C-9885-103E25FBBD68}" destId="{7122314A-BA90-405A-AC8B-7524C34966D3}" srcOrd="0" destOrd="0" presId="urn:microsoft.com/office/officeart/2005/8/layout/list1"/>
    <dgm:cxn modelId="{D01D0BED-4FD3-4ECF-84B2-FFDE20541E8B}" srcId="{6EF7281D-ADA9-410B-A1FC-93AF30551291}" destId="{B08B59E1-4A19-431C-9885-103E25FBBD68}" srcOrd="1" destOrd="0" parTransId="{749F7FA4-7DD2-43F5-9325-BD10CE580BA1}" sibTransId="{768C3497-1607-4129-89DC-E08F4E0E8504}"/>
    <dgm:cxn modelId="{D02D779A-C34A-421F-B9ED-5BC55A191C96}" type="presParOf" srcId="{E9AA90F9-E327-40BD-B049-1B0E930F0126}" destId="{CEA8400D-A33B-4950-8FB5-EC82C558B2C8}" srcOrd="0" destOrd="0" presId="urn:microsoft.com/office/officeart/2005/8/layout/list1"/>
    <dgm:cxn modelId="{44A0F673-54D9-4AEF-8D20-85C6BE85F50C}" type="presParOf" srcId="{CEA8400D-A33B-4950-8FB5-EC82C558B2C8}" destId="{D9863625-D41E-46CE-84BE-F03BC03ACF03}" srcOrd="0" destOrd="0" presId="urn:microsoft.com/office/officeart/2005/8/layout/list1"/>
    <dgm:cxn modelId="{B76AAD05-B5D9-4372-B1F3-8C4C332D65AA}" type="presParOf" srcId="{CEA8400D-A33B-4950-8FB5-EC82C558B2C8}" destId="{23D88233-27AC-4676-B7D7-0C1C94F17533}" srcOrd="1" destOrd="0" presId="urn:microsoft.com/office/officeart/2005/8/layout/list1"/>
    <dgm:cxn modelId="{6AA16556-EA95-434B-8F48-B40EB1931CB2}" type="presParOf" srcId="{E9AA90F9-E327-40BD-B049-1B0E930F0126}" destId="{29BEA4CB-6BFC-4174-AD4F-66ECA8C0419B}" srcOrd="1" destOrd="0" presId="urn:microsoft.com/office/officeart/2005/8/layout/list1"/>
    <dgm:cxn modelId="{96BAB76C-1977-4AA9-A418-0D82D6F82608}" type="presParOf" srcId="{E9AA90F9-E327-40BD-B049-1B0E930F0126}" destId="{E525EA8E-8BB5-4674-9B74-76A1C9C12D36}" srcOrd="2" destOrd="0" presId="urn:microsoft.com/office/officeart/2005/8/layout/list1"/>
    <dgm:cxn modelId="{DF3108E6-2BFB-4897-9140-9D184311D971}" type="presParOf" srcId="{E9AA90F9-E327-40BD-B049-1B0E930F0126}" destId="{1672F968-B108-43A3-A409-C8B15E4C02CA}" srcOrd="3" destOrd="0" presId="urn:microsoft.com/office/officeart/2005/8/layout/list1"/>
    <dgm:cxn modelId="{50000CCC-4AA3-47CD-8328-1E4F08233DAD}" type="presParOf" srcId="{E9AA90F9-E327-40BD-B049-1B0E930F0126}" destId="{CCDE414E-13C9-401D-A9BE-951597528FB7}" srcOrd="4" destOrd="0" presId="urn:microsoft.com/office/officeart/2005/8/layout/list1"/>
    <dgm:cxn modelId="{8FCAD273-7843-4FED-8CAD-21AD7AFB8EC8}" type="presParOf" srcId="{CCDE414E-13C9-401D-A9BE-951597528FB7}" destId="{7122314A-BA90-405A-AC8B-7524C34966D3}" srcOrd="0" destOrd="0" presId="urn:microsoft.com/office/officeart/2005/8/layout/list1"/>
    <dgm:cxn modelId="{5ED6E89F-9ED6-4771-9666-826661C9B7AE}" type="presParOf" srcId="{CCDE414E-13C9-401D-A9BE-951597528FB7}" destId="{A6337E1B-66C4-46FF-BBFA-3C7866A9AD60}" srcOrd="1" destOrd="0" presId="urn:microsoft.com/office/officeart/2005/8/layout/list1"/>
    <dgm:cxn modelId="{CA0C6310-8988-4EA3-8DE7-F033CEB7BA33}" type="presParOf" srcId="{E9AA90F9-E327-40BD-B049-1B0E930F0126}" destId="{90207604-AB61-462B-8DC4-9BA0E0082525}" srcOrd="5" destOrd="0" presId="urn:microsoft.com/office/officeart/2005/8/layout/list1"/>
    <dgm:cxn modelId="{D4E3C7C7-4601-4C4C-8B39-2230EE981324}" type="presParOf" srcId="{E9AA90F9-E327-40BD-B049-1B0E930F0126}" destId="{8F65512D-08DA-45DB-A515-EBECE32E7AE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5EA8E-8BB5-4674-9B74-76A1C9C12D36}">
      <dsp:nvSpPr>
        <dsp:cNvPr id="0" name=""/>
        <dsp:cNvSpPr/>
      </dsp:nvSpPr>
      <dsp:spPr>
        <a:xfrm>
          <a:off x="0" y="349600"/>
          <a:ext cx="5157787"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302" tIns="437388" rIns="40030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Global Layout Components</a:t>
          </a:r>
        </a:p>
        <a:p>
          <a:pPr marL="228600" lvl="1" indent="-228600" algn="l" defTabSz="933450">
            <a:lnSpc>
              <a:spcPct val="90000"/>
            </a:lnSpc>
            <a:spcBef>
              <a:spcPct val="0"/>
            </a:spcBef>
            <a:spcAft>
              <a:spcPct val="15000"/>
            </a:spcAft>
            <a:buChar char="•"/>
          </a:pPr>
          <a:r>
            <a:rPr lang="en-US" sz="2100" kern="1200"/>
            <a:t>Integration with Backend</a:t>
          </a:r>
        </a:p>
        <a:p>
          <a:pPr marL="228600" lvl="1" indent="-228600" algn="l" defTabSz="933450">
            <a:lnSpc>
              <a:spcPct val="90000"/>
            </a:lnSpc>
            <a:spcBef>
              <a:spcPct val="0"/>
            </a:spcBef>
            <a:spcAft>
              <a:spcPct val="15000"/>
            </a:spcAft>
            <a:buChar char="•"/>
          </a:pPr>
          <a:r>
            <a:rPr lang="en-US" sz="2100" kern="1200"/>
            <a:t>Multiple Pages &amp; Routing</a:t>
          </a:r>
        </a:p>
      </dsp:txBody>
      <dsp:txXfrm>
        <a:off x="0" y="349600"/>
        <a:ext cx="5157787" cy="1587600"/>
      </dsp:txXfrm>
    </dsp:sp>
    <dsp:sp modelId="{23D88233-27AC-4676-B7D7-0C1C94F17533}">
      <dsp:nvSpPr>
        <dsp:cNvPr id="0" name=""/>
        <dsp:cNvSpPr/>
      </dsp:nvSpPr>
      <dsp:spPr>
        <a:xfrm>
          <a:off x="257889" y="39640"/>
          <a:ext cx="361045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466" tIns="0" rIns="136466" bIns="0" numCol="1" spcCol="1270" anchor="ctr" anchorCtr="0">
          <a:noAutofit/>
        </a:bodyPr>
        <a:lstStyle/>
        <a:p>
          <a:pPr marL="0" lvl="0" indent="0" algn="l" defTabSz="933450">
            <a:lnSpc>
              <a:spcPct val="90000"/>
            </a:lnSpc>
            <a:spcBef>
              <a:spcPct val="0"/>
            </a:spcBef>
            <a:spcAft>
              <a:spcPct val="35000"/>
            </a:spcAft>
            <a:buNone/>
          </a:pPr>
          <a:r>
            <a:rPr lang="en-US" sz="2100" kern="1200"/>
            <a:t>Aneesh Sambu</a:t>
          </a:r>
        </a:p>
      </dsp:txBody>
      <dsp:txXfrm>
        <a:off x="288151" y="69902"/>
        <a:ext cx="3549926" cy="559396"/>
      </dsp:txXfrm>
    </dsp:sp>
    <dsp:sp modelId="{8F65512D-08DA-45DB-A515-EBECE32E7AE2}">
      <dsp:nvSpPr>
        <dsp:cNvPr id="0" name=""/>
        <dsp:cNvSpPr/>
      </dsp:nvSpPr>
      <dsp:spPr>
        <a:xfrm>
          <a:off x="0" y="2360560"/>
          <a:ext cx="5157787"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302" tIns="437388" rIns="40030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Page Components</a:t>
          </a:r>
        </a:p>
        <a:p>
          <a:pPr marL="228600" lvl="1" indent="-228600" algn="l" defTabSz="933450">
            <a:lnSpc>
              <a:spcPct val="90000"/>
            </a:lnSpc>
            <a:spcBef>
              <a:spcPct val="0"/>
            </a:spcBef>
            <a:spcAft>
              <a:spcPct val="15000"/>
            </a:spcAft>
            <a:buChar char="•"/>
          </a:pPr>
          <a:r>
            <a:rPr lang="en-US" sz="2100" kern="1200"/>
            <a:t>Add Page Components</a:t>
          </a:r>
        </a:p>
        <a:p>
          <a:pPr marL="228600" lvl="1" indent="-228600" algn="l" defTabSz="933450">
            <a:lnSpc>
              <a:spcPct val="90000"/>
            </a:lnSpc>
            <a:spcBef>
              <a:spcPct val="0"/>
            </a:spcBef>
            <a:spcAft>
              <a:spcPct val="15000"/>
            </a:spcAft>
            <a:buChar char="•"/>
          </a:pPr>
          <a:r>
            <a:rPr lang="en-US" sz="2100" kern="1200"/>
            <a:t>Multiple Pages</a:t>
          </a:r>
        </a:p>
      </dsp:txBody>
      <dsp:txXfrm>
        <a:off x="0" y="2360560"/>
        <a:ext cx="5157787" cy="1587600"/>
      </dsp:txXfrm>
    </dsp:sp>
    <dsp:sp modelId="{A6337E1B-66C4-46FF-BBFA-3C7866A9AD60}">
      <dsp:nvSpPr>
        <dsp:cNvPr id="0" name=""/>
        <dsp:cNvSpPr/>
      </dsp:nvSpPr>
      <dsp:spPr>
        <a:xfrm>
          <a:off x="257889" y="2050600"/>
          <a:ext cx="361045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466" tIns="0" rIns="136466" bIns="0" numCol="1" spcCol="1270" anchor="ctr" anchorCtr="0">
          <a:noAutofit/>
        </a:bodyPr>
        <a:lstStyle/>
        <a:p>
          <a:pPr marL="0" lvl="0" indent="0" algn="l" defTabSz="933450">
            <a:lnSpc>
              <a:spcPct val="90000"/>
            </a:lnSpc>
            <a:spcBef>
              <a:spcPct val="0"/>
            </a:spcBef>
            <a:spcAft>
              <a:spcPct val="35000"/>
            </a:spcAft>
            <a:buNone/>
          </a:pPr>
          <a:r>
            <a:rPr lang="en-US" sz="2100" kern="1200"/>
            <a:t>Ashutosh Rudrabhatla</a:t>
          </a:r>
        </a:p>
      </dsp:txBody>
      <dsp:txXfrm>
        <a:off x="288151" y="2080862"/>
        <a:ext cx="354992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275D2402-DE82-6116-2BA9-E66B2267ED59}"/>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4902B-9C3C-BE14-ED21-E29013F4DFD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HR Buddy</a:t>
            </a:r>
          </a:p>
        </p:txBody>
      </p:sp>
      <p:sp>
        <p:nvSpPr>
          <p:cNvPr id="3" name="Text Placeholder 2">
            <a:extLst>
              <a:ext uri="{FF2B5EF4-FFF2-40B4-BE49-F238E27FC236}">
                <a16:creationId xmlns:a16="http://schemas.microsoft.com/office/drawing/2014/main" id="{24E558E5-DD89-1A67-7555-5D09F116B9E0}"/>
              </a:ext>
            </a:extLst>
          </p:cNvPr>
          <p:cNvSpPr>
            <a:spLocks noGrp="1"/>
          </p:cNvSpPr>
          <p:nvPr>
            <p:ph type="body" idx="1"/>
          </p:nvPr>
        </p:nvSpPr>
        <p:spPr>
          <a:xfrm>
            <a:off x="477982" y="4546920"/>
            <a:ext cx="4023359" cy="1880303"/>
          </a:xfrm>
        </p:spPr>
        <p:txBody>
          <a:bodyPr vert="horz" lIns="91440" tIns="45720" rIns="91440" bIns="45720" rtlCol="0">
            <a:normAutofit/>
          </a:bodyPr>
          <a:lstStyle/>
          <a:p>
            <a:r>
              <a:rPr lang="en-US" sz="2000">
                <a:solidFill>
                  <a:schemeClr val="bg1"/>
                </a:solidFill>
              </a:rPr>
              <a:t>Team 5</a:t>
            </a:r>
          </a:p>
          <a:p>
            <a:r>
              <a:rPr lang="en-US" sz="1400" b="1" i="1">
                <a:solidFill>
                  <a:schemeClr val="bg1"/>
                </a:solidFill>
              </a:rPr>
              <a:t>Aneesh</a:t>
            </a:r>
            <a:r>
              <a:rPr lang="en-US" sz="1400">
                <a:solidFill>
                  <a:schemeClr val="bg1"/>
                </a:solidFill>
              </a:rPr>
              <a:t> Sambu</a:t>
            </a:r>
          </a:p>
          <a:p>
            <a:r>
              <a:rPr lang="en-US" sz="1400" b="1" i="1">
                <a:solidFill>
                  <a:schemeClr val="bg1"/>
                </a:solidFill>
              </a:rPr>
              <a:t>Ashutosh</a:t>
            </a:r>
            <a:r>
              <a:rPr lang="en-US" sz="1400">
                <a:solidFill>
                  <a:schemeClr val="bg1"/>
                </a:solidFill>
              </a:rPr>
              <a:t> </a:t>
            </a:r>
            <a:r>
              <a:rPr lang="en-US" sz="1400" err="1">
                <a:solidFill>
                  <a:schemeClr val="bg1"/>
                </a:solidFill>
              </a:rPr>
              <a:t>Rudrabhatla</a:t>
            </a:r>
            <a:endParaRPr lang="en-US" sz="1400">
              <a:solidFill>
                <a:schemeClr val="bg1"/>
              </a:solidFill>
            </a:endParaRPr>
          </a:p>
          <a:p>
            <a:r>
              <a:rPr lang="en-US" sz="1400" b="1" i="1">
                <a:solidFill>
                  <a:schemeClr val="bg1"/>
                </a:solidFill>
              </a:rPr>
              <a:t>Niranjan</a:t>
            </a:r>
            <a:r>
              <a:rPr lang="en-US" sz="1400">
                <a:solidFill>
                  <a:schemeClr val="bg1"/>
                </a:solidFill>
              </a:rPr>
              <a:t> </a:t>
            </a:r>
            <a:r>
              <a:rPr lang="en-US" sz="1400" err="1">
                <a:solidFill>
                  <a:schemeClr val="bg1"/>
                </a:solidFill>
              </a:rPr>
              <a:t>Nagumalli</a:t>
            </a:r>
            <a:endParaRPr lang="en-US" sz="1400">
              <a:solidFill>
                <a:schemeClr val="bg1"/>
              </a:solidFill>
            </a:endParaRPr>
          </a:p>
          <a:p>
            <a:r>
              <a:rPr lang="en-US" sz="1400" b="1" i="1" err="1">
                <a:solidFill>
                  <a:schemeClr val="bg1"/>
                </a:solidFill>
              </a:rPr>
              <a:t>Aaditya</a:t>
            </a:r>
            <a:r>
              <a:rPr lang="en-US" sz="1400">
                <a:solidFill>
                  <a:schemeClr val="bg1"/>
                </a:solidFill>
              </a:rPr>
              <a:t> Vardhan </a:t>
            </a:r>
            <a:r>
              <a:rPr lang="en-US" sz="1400" err="1">
                <a:solidFill>
                  <a:schemeClr val="bg1"/>
                </a:solidFill>
              </a:rPr>
              <a:t>Narain</a:t>
            </a:r>
            <a:endParaRPr lang="en-US" sz="14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89E98E9-7A5B-470B-D800-4E8BB0F5B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220" y="2838526"/>
            <a:ext cx="478155" cy="506093"/>
          </a:xfrm>
          <a:prstGeom prst="rect">
            <a:avLst/>
          </a:prstGeom>
        </p:spPr>
      </p:pic>
    </p:spTree>
    <p:extLst>
      <p:ext uri="{BB962C8B-B14F-4D97-AF65-F5344CB8AC3E}">
        <p14:creationId xmlns:p14="http://schemas.microsoft.com/office/powerpoint/2010/main" val="234565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E84ED-2B3D-46BC-B10F-6736DC82D750}"/>
              </a:ext>
            </a:extLst>
          </p:cNvPr>
          <p:cNvSpPr>
            <a:spLocks noGrp="1"/>
          </p:cNvSpPr>
          <p:nvPr>
            <p:ph type="title"/>
          </p:nvPr>
        </p:nvSpPr>
        <p:spPr>
          <a:xfrm>
            <a:off x="793662" y="386930"/>
            <a:ext cx="10066122" cy="1298448"/>
          </a:xfrm>
        </p:spPr>
        <p:txBody>
          <a:bodyPr anchor="b">
            <a:normAutofit/>
          </a:bodyPr>
          <a:lstStyle/>
          <a:p>
            <a:r>
              <a:rPr lang="en-US" sz="4800" dirty="0"/>
              <a:t>Progress (Backend)</a:t>
            </a:r>
            <a:endParaRPr lang="en-IN" sz="4800" dirty="0"/>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30B271-2509-44DE-6114-F400E60855AE}"/>
              </a:ext>
            </a:extLst>
          </p:cNvPr>
          <p:cNvSpPr>
            <a:spLocks noGrp="1"/>
          </p:cNvSpPr>
          <p:nvPr>
            <p:ph idx="1"/>
          </p:nvPr>
        </p:nvSpPr>
        <p:spPr>
          <a:xfrm>
            <a:off x="793662" y="2439270"/>
            <a:ext cx="4530898" cy="3639450"/>
          </a:xfrm>
        </p:spPr>
        <p:txBody>
          <a:bodyPr anchor="ctr">
            <a:normAutofit/>
          </a:bodyPr>
          <a:lstStyle/>
          <a:p>
            <a:r>
              <a:rPr lang="en-US" sz="2000" dirty="0"/>
              <a:t>Users Module</a:t>
            </a:r>
          </a:p>
          <a:p>
            <a:r>
              <a:rPr lang="en-US" sz="2000" dirty="0"/>
              <a:t>Clients Module</a:t>
            </a:r>
            <a:endParaRPr lang="en-US" sz="2000">
              <a:cs typeface="Calibri"/>
            </a:endParaRPr>
          </a:p>
          <a:p>
            <a:r>
              <a:rPr lang="en-US" sz="2000" dirty="0"/>
              <a:t>Functions Module</a:t>
            </a:r>
            <a:endParaRPr lang="en-US" sz="2000">
              <a:cs typeface="Calibri"/>
            </a:endParaRPr>
          </a:p>
          <a:p>
            <a:r>
              <a:rPr lang="en-US" sz="2000" dirty="0"/>
              <a:t>Authentication and Authorization</a:t>
            </a:r>
            <a:endParaRPr lang="en-US" sz="2000">
              <a:cs typeface="Calibri"/>
            </a:endParaRPr>
          </a:p>
          <a:p>
            <a:r>
              <a:rPr lang="en-US" sz="2000" dirty="0"/>
              <a:t>Alembic Version Controlling</a:t>
            </a:r>
            <a:endParaRPr lang="en-US" sz="2000">
              <a:cs typeface="Calibri"/>
            </a:endParaRPr>
          </a:p>
          <a:p>
            <a:r>
              <a:rPr lang="en-US" sz="2000">
                <a:ea typeface="+mn-lt"/>
                <a:cs typeface="+mn-lt"/>
              </a:rPr>
              <a:t>Refactoring the codebase in accordance with the Industry Standard</a:t>
            </a:r>
            <a:endParaRPr lang="en-IN" sz="2000">
              <a:ea typeface="+mn-lt"/>
              <a:cs typeface="+mn-lt"/>
            </a:endParaRPr>
          </a:p>
        </p:txBody>
      </p:sp>
      <p:pic>
        <p:nvPicPr>
          <p:cNvPr id="5" name="Picture 4" descr="A person holding a glass of wine&#10;&#10;Description automatically generated">
            <a:extLst>
              <a:ext uri="{FF2B5EF4-FFF2-40B4-BE49-F238E27FC236}">
                <a16:creationId xmlns:a16="http://schemas.microsoft.com/office/drawing/2014/main" id="{148814D1-E451-7DD9-6DCC-046290FD82A5}"/>
              </a:ext>
            </a:extLst>
          </p:cNvPr>
          <p:cNvPicPr>
            <a:picLocks noChangeAspect="1"/>
          </p:cNvPicPr>
          <p:nvPr/>
        </p:nvPicPr>
        <p:blipFill rotWithShape="1">
          <a:blip r:embed="rId2">
            <a:extLst>
              <a:ext uri="{28A0092B-C50C-407E-A947-70E740481C1C}">
                <a14:useLocalDpi xmlns:a14="http://schemas.microsoft.com/office/drawing/2010/main" val="0"/>
              </a:ext>
            </a:extLst>
          </a:blip>
          <a:srcRect l="15800" t="117" r="15342" b="-116"/>
          <a:stretch/>
        </p:blipFill>
        <p:spPr>
          <a:xfrm>
            <a:off x="6570881" y="2484255"/>
            <a:ext cx="3831579" cy="3714244"/>
          </a:xfrm>
          <a:prstGeom prst="rect">
            <a:avLst/>
          </a:prstGeom>
        </p:spPr>
      </p:pic>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4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C712881-66E4-0F02-74DC-88E01DC65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8" y="1381125"/>
            <a:ext cx="3063875" cy="2176463"/>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7503ED50-2CCC-124F-E3C1-6746F35C6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025" y="1381125"/>
            <a:ext cx="4230688" cy="2176463"/>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41FB438D-3515-7B45-CEA0-33AA3823E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8" y="3606800"/>
            <a:ext cx="3621088" cy="1868488"/>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D24F6DE3-8B35-8F30-F9C2-35F67CB44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238" y="3606800"/>
            <a:ext cx="3675063" cy="1868488"/>
          </a:xfrm>
          <a:prstGeom prst="rect">
            <a:avLst/>
          </a:prstGeom>
        </p:spPr>
      </p:pic>
      <p:sp>
        <p:nvSpPr>
          <p:cNvPr id="2" name="Title 1">
            <a:extLst>
              <a:ext uri="{FF2B5EF4-FFF2-40B4-BE49-F238E27FC236}">
                <a16:creationId xmlns:a16="http://schemas.microsoft.com/office/drawing/2014/main" id="{57AB0EB4-DD58-862F-1034-6D569A1547D6}"/>
              </a:ext>
            </a:extLst>
          </p:cNvPr>
          <p:cNvSpPr>
            <a:spLocks noGrp="1"/>
          </p:cNvSpPr>
          <p:nvPr>
            <p:ph type="title"/>
          </p:nvPr>
        </p:nvSpPr>
        <p:spPr>
          <a:xfrm>
            <a:off x="8379725" y="640081"/>
            <a:ext cx="3487810" cy="5489009"/>
          </a:xfrm>
        </p:spPr>
        <p:txBody>
          <a:bodyPr vert="horz" lIns="91440" tIns="45720" rIns="91440" bIns="45720" rtlCol="0">
            <a:normAutofit/>
          </a:bodyPr>
          <a:lstStyle/>
          <a:p>
            <a:r>
              <a:rPr lang="en-US" sz="5200" dirty="0"/>
              <a:t>R1 Progress (Continued)</a:t>
            </a:r>
          </a:p>
        </p:txBody>
      </p:sp>
    </p:spTree>
    <p:extLst>
      <p:ext uri="{BB962C8B-B14F-4D97-AF65-F5344CB8AC3E}">
        <p14:creationId xmlns:p14="http://schemas.microsoft.com/office/powerpoint/2010/main" val="232337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_PASSWORD">
            <a:hlinkClick r:id="" action="ppaction://media"/>
            <a:extLst>
              <a:ext uri="{FF2B5EF4-FFF2-40B4-BE49-F238E27FC236}">
                <a16:creationId xmlns:a16="http://schemas.microsoft.com/office/drawing/2014/main" id="{D244527D-AEDF-9774-DD5C-C3E861E73E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952500"/>
            <a:ext cx="9753600" cy="4953000"/>
          </a:xfrm>
          <a:prstGeom prst="rect">
            <a:avLst/>
          </a:prstGeom>
        </p:spPr>
      </p:pic>
      <p:sp>
        <p:nvSpPr>
          <p:cNvPr id="4" name="Title 1">
            <a:extLst>
              <a:ext uri="{FF2B5EF4-FFF2-40B4-BE49-F238E27FC236}">
                <a16:creationId xmlns:a16="http://schemas.microsoft.com/office/drawing/2014/main" id="{81529C7E-E09D-FE76-45A8-1140C90E0F0E}"/>
              </a:ext>
            </a:extLst>
          </p:cNvPr>
          <p:cNvSpPr>
            <a:spLocks noGrp="1"/>
          </p:cNvSpPr>
          <p:nvPr>
            <p:ph type="title"/>
          </p:nvPr>
        </p:nvSpPr>
        <p:spPr>
          <a:xfrm>
            <a:off x="318351" y="-102742"/>
            <a:ext cx="10515600" cy="1325563"/>
          </a:xfrm>
        </p:spPr>
        <p:txBody>
          <a:bodyPr>
            <a:normAutofit/>
          </a:bodyPr>
          <a:lstStyle/>
          <a:p>
            <a:r>
              <a:rPr lang="en-US" sz="3600"/>
              <a:t>Some APIs demonstrated: </a:t>
            </a:r>
            <a:endParaRPr lang="en-US"/>
          </a:p>
        </p:txBody>
      </p:sp>
    </p:spTree>
    <p:extLst>
      <p:ext uri="{BB962C8B-B14F-4D97-AF65-F5344CB8AC3E}">
        <p14:creationId xmlns:p14="http://schemas.microsoft.com/office/powerpoint/2010/main" val="69175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8C7224-2B74-D032-740C-BB3EE701D737}"/>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Some key features: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BFB575E4-61EB-3CC9-24E2-51CC2702DC8B}"/>
              </a:ext>
            </a:extLst>
          </p:cNvPr>
          <p:cNvSpPr txBox="1"/>
          <p:nvPr/>
        </p:nvSpPr>
        <p:spPr>
          <a:xfrm>
            <a:off x="1115568" y="2481943"/>
            <a:ext cx="10168128" cy="36950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b="1"/>
              <a:t>Reusing as many components as possible</a:t>
            </a:r>
            <a:r>
              <a:rPr lang="en-US" sz="2200"/>
              <a:t> – faster render time for the front-end side.</a:t>
            </a:r>
          </a:p>
          <a:p>
            <a:pPr marL="285750" indent="-228600">
              <a:lnSpc>
                <a:spcPct val="90000"/>
              </a:lnSpc>
              <a:spcAft>
                <a:spcPts val="600"/>
              </a:spcAft>
              <a:buFont typeface="Arial" panose="020B0604020202020204" pitchFamily="34" charset="0"/>
              <a:buChar char="•"/>
            </a:pPr>
            <a:r>
              <a:rPr lang="en-US" sz="2200" b="1"/>
              <a:t>Modularization of code and extensive documentation</a:t>
            </a:r>
            <a:r>
              <a:rPr lang="en-US" sz="2200"/>
              <a:t> – Helped in collaborating amongst ourselves and lessen the learning curve for the backend and frontend teams during integration.</a:t>
            </a:r>
          </a:p>
          <a:p>
            <a:pPr marL="285750" indent="-228600">
              <a:lnSpc>
                <a:spcPct val="90000"/>
              </a:lnSpc>
              <a:spcAft>
                <a:spcPts val="600"/>
              </a:spcAft>
              <a:buFont typeface="Arial" panose="020B0604020202020204" pitchFamily="34" charset="0"/>
              <a:buChar char="•"/>
            </a:pPr>
            <a:r>
              <a:rPr lang="en-US" sz="2200" b="1"/>
              <a:t>Multiple refactors – </a:t>
            </a:r>
            <a:r>
              <a:rPr lang="en-US" sz="2200"/>
              <a:t>The code has been refactored multiple times to keep in accordance with the industry standard to the best extent, with specific emphasis on robustness and scalability.</a:t>
            </a:r>
          </a:p>
          <a:p>
            <a:pPr marL="285750" indent="-228600">
              <a:lnSpc>
                <a:spcPct val="90000"/>
              </a:lnSpc>
              <a:spcAft>
                <a:spcPts val="600"/>
              </a:spcAft>
              <a:buFont typeface="Arial" panose="020B0604020202020204" pitchFamily="34" charset="0"/>
              <a:buChar char="•"/>
            </a:pPr>
            <a:r>
              <a:rPr lang="en-US" sz="2200" b="1"/>
              <a:t>Focus on efficiency of retrieval – </a:t>
            </a:r>
            <a:r>
              <a:rPr lang="en-US" sz="2200"/>
              <a:t>Efficient data structures and database querying techniques have been used (Multiple joins, Trees etc.) to ensure fast and efficient C.R.U.D. operations.</a:t>
            </a:r>
          </a:p>
          <a:p>
            <a:pPr marL="285750"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32013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4" name="Rectangle 3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9B3E507-4AFC-78C7-9E16-D4D2AB93127B}"/>
              </a:ext>
            </a:extLst>
          </p:cNvPr>
          <p:cNvSpPr>
            <a:spLocks noGrp="1"/>
          </p:cNvSpPr>
          <p:nvPr>
            <p:ph type="title"/>
          </p:nvPr>
        </p:nvSpPr>
        <p:spPr>
          <a:xfrm>
            <a:off x="755484" y="-3115"/>
            <a:ext cx="3839568" cy="1616203"/>
          </a:xfrm>
        </p:spPr>
        <p:txBody>
          <a:bodyPr anchor="b">
            <a:normAutofit/>
          </a:bodyPr>
          <a:lstStyle/>
          <a:p>
            <a:r>
              <a:rPr lang="en-US" sz="3200">
                <a:solidFill>
                  <a:srgbClr val="FFFFFF"/>
                </a:solidFill>
              </a:rPr>
              <a:t>Problems (WE) Faced</a:t>
            </a:r>
            <a:endParaRPr lang="en-IN" sz="3200">
              <a:solidFill>
                <a:srgbClr val="FFFFFF"/>
              </a:solidFill>
            </a:endParaRPr>
          </a:p>
        </p:txBody>
      </p:sp>
      <p:sp>
        <p:nvSpPr>
          <p:cNvPr id="3" name="Content Placeholder 2">
            <a:extLst>
              <a:ext uri="{FF2B5EF4-FFF2-40B4-BE49-F238E27FC236}">
                <a16:creationId xmlns:a16="http://schemas.microsoft.com/office/drawing/2014/main" id="{766BC67B-4529-2CE0-1599-0221396705FA}"/>
              </a:ext>
            </a:extLst>
          </p:cNvPr>
          <p:cNvSpPr>
            <a:spLocks noGrp="1"/>
          </p:cNvSpPr>
          <p:nvPr>
            <p:ph idx="1"/>
          </p:nvPr>
        </p:nvSpPr>
        <p:spPr>
          <a:xfrm>
            <a:off x="755484" y="2049541"/>
            <a:ext cx="3933747" cy="3524823"/>
          </a:xfrm>
        </p:spPr>
        <p:txBody>
          <a:bodyPr vert="horz" lIns="91440" tIns="45720" rIns="91440" bIns="45720" rtlCol="0" anchor="t">
            <a:noAutofit/>
          </a:bodyPr>
          <a:lstStyle/>
          <a:p>
            <a:r>
              <a:rPr lang="en-US" sz="1600">
                <a:solidFill>
                  <a:srgbClr val="FFFFFF"/>
                </a:solidFill>
              </a:rPr>
              <a:t>Lot of Merge Issues (Divergent Branches)</a:t>
            </a:r>
            <a:endParaRPr lang="en-US" sz="1600">
              <a:solidFill>
                <a:srgbClr val="FFFFFF"/>
              </a:solidFill>
              <a:cs typeface="Calibri"/>
            </a:endParaRPr>
          </a:p>
          <a:p>
            <a:r>
              <a:rPr lang="en-US" sz="1600">
                <a:solidFill>
                  <a:srgbClr val="FFFFFF"/>
                </a:solidFill>
              </a:rPr>
              <a:t>Meeting the Production Level Expectations from the client (client needed INDUSTRY standard code)</a:t>
            </a:r>
            <a:endParaRPr lang="en-US" sz="1600">
              <a:solidFill>
                <a:srgbClr val="FFFFFF"/>
              </a:solidFill>
              <a:cs typeface="Calibri"/>
            </a:endParaRPr>
          </a:p>
          <a:p>
            <a:r>
              <a:rPr lang="en-US" sz="1600">
                <a:solidFill>
                  <a:srgbClr val="FFFFFF"/>
                </a:solidFill>
              </a:rPr>
              <a:t>Legacy Python Dependencies</a:t>
            </a:r>
            <a:endParaRPr lang="en-US" sz="1600">
              <a:solidFill>
                <a:srgbClr val="FFFFFF"/>
              </a:solidFill>
              <a:cs typeface="Calibri"/>
            </a:endParaRPr>
          </a:p>
          <a:p>
            <a:r>
              <a:rPr lang="en-US" sz="1600">
                <a:solidFill>
                  <a:srgbClr val="FFFFFF"/>
                </a:solidFill>
              </a:rPr>
              <a:t>Following Figma Closely</a:t>
            </a:r>
            <a:endParaRPr lang="en-US" sz="1600">
              <a:solidFill>
                <a:srgbClr val="FFFFFF"/>
              </a:solidFill>
              <a:cs typeface="Calibri"/>
            </a:endParaRPr>
          </a:p>
          <a:p>
            <a:r>
              <a:rPr lang="en-US" sz="1600">
                <a:solidFill>
                  <a:srgbClr val="FFFFFF"/>
                </a:solidFill>
              </a:rPr>
              <a:t>Not having a containerized way to build everything again</a:t>
            </a:r>
            <a:endParaRPr lang="en-US" sz="1600">
              <a:solidFill>
                <a:srgbClr val="FFFFFF"/>
              </a:solidFill>
              <a:cs typeface="Calibri"/>
            </a:endParaRPr>
          </a:p>
          <a:p>
            <a:r>
              <a:rPr lang="en-US" sz="1600">
                <a:solidFill>
                  <a:srgbClr val="FFFFFF"/>
                </a:solidFill>
              </a:rPr>
              <a:t>Problem in understanding the OAUTH2 protocol and middleware in the initial stages, and hence needed to work on them multiple times later</a:t>
            </a:r>
            <a:endParaRPr lang="en-US" sz="1600">
              <a:solidFill>
                <a:srgbClr val="FFFFFF"/>
              </a:solidFill>
              <a:cs typeface="Calibri"/>
            </a:endParaRPr>
          </a:p>
          <a:p>
            <a:r>
              <a:rPr lang="en-US" sz="1600">
                <a:solidFill>
                  <a:srgbClr val="FFFFFF"/>
                </a:solidFill>
                <a:cs typeface="Calibri"/>
              </a:rPr>
              <a:t>Lack of communication at times (between teammates and/or the Client).</a:t>
            </a:r>
          </a:p>
          <a:p>
            <a:endParaRPr lang="en-US" sz="1600">
              <a:solidFill>
                <a:srgbClr val="FFFFFF"/>
              </a:solidFill>
              <a:cs typeface="Calibri"/>
            </a:endParaRPr>
          </a:p>
        </p:txBody>
      </p:sp>
      <p:pic>
        <p:nvPicPr>
          <p:cNvPr id="4" name="Picture 3" descr="A person with his hand over his mouth&#10;&#10;Description automatically generated">
            <a:extLst>
              <a:ext uri="{FF2B5EF4-FFF2-40B4-BE49-F238E27FC236}">
                <a16:creationId xmlns:a16="http://schemas.microsoft.com/office/drawing/2014/main" id="{C2D71832-4312-3E8C-F4A4-D12DD32E7781}"/>
              </a:ext>
            </a:extLst>
          </p:cNvPr>
          <p:cNvPicPr>
            <a:picLocks noChangeAspect="1"/>
          </p:cNvPicPr>
          <p:nvPr/>
        </p:nvPicPr>
        <p:blipFill rotWithShape="1">
          <a:blip r:embed="rId2">
            <a:extLst>
              <a:ext uri="{28A0092B-C50C-407E-A947-70E740481C1C}">
                <a14:useLocalDpi xmlns:a14="http://schemas.microsoft.com/office/drawing/2010/main" val="0"/>
              </a:ext>
            </a:extLst>
          </a:blip>
          <a:srcRect t="25261" r="9090" b="1170"/>
          <a:stretch/>
        </p:blipFill>
        <p:spPr>
          <a:xfrm>
            <a:off x="5376654" y="801965"/>
            <a:ext cx="6473802" cy="5270443"/>
          </a:xfrm>
          <a:prstGeom prst="rect">
            <a:avLst/>
          </a:prstGeom>
        </p:spPr>
      </p:pic>
    </p:spTree>
    <p:extLst>
      <p:ext uri="{BB962C8B-B14F-4D97-AF65-F5344CB8AC3E}">
        <p14:creationId xmlns:p14="http://schemas.microsoft.com/office/powerpoint/2010/main" val="1219730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1115-EC2C-4A42-9108-3606D5FF13B2}"/>
              </a:ext>
            </a:extLst>
          </p:cNvPr>
          <p:cNvSpPr>
            <a:spLocks noGrp="1"/>
          </p:cNvSpPr>
          <p:nvPr>
            <p:ph type="title"/>
          </p:nvPr>
        </p:nvSpPr>
        <p:spPr>
          <a:xfrm>
            <a:off x="4068418" y="0"/>
            <a:ext cx="10515600" cy="1325563"/>
          </a:xfrm>
        </p:spPr>
        <p:txBody>
          <a:bodyPr/>
          <a:lstStyle/>
          <a:p>
            <a:r>
              <a:rPr lang="en-US"/>
              <a:t>Plans for R2</a:t>
            </a:r>
            <a:endParaRPr lang="en-IN"/>
          </a:p>
        </p:txBody>
      </p:sp>
      <p:sp>
        <p:nvSpPr>
          <p:cNvPr id="3" name="Content Placeholder 2">
            <a:extLst>
              <a:ext uri="{FF2B5EF4-FFF2-40B4-BE49-F238E27FC236}">
                <a16:creationId xmlns:a16="http://schemas.microsoft.com/office/drawing/2014/main" id="{07135C3F-D90E-E8DB-A153-85ECD46549A5}"/>
              </a:ext>
            </a:extLst>
          </p:cNvPr>
          <p:cNvSpPr>
            <a:spLocks noGrp="1"/>
          </p:cNvSpPr>
          <p:nvPr>
            <p:ph idx="1"/>
          </p:nvPr>
        </p:nvSpPr>
        <p:spPr>
          <a:xfrm>
            <a:off x="4068418" y="871468"/>
            <a:ext cx="7818782" cy="4351338"/>
          </a:xfrm>
          <a:effectLst/>
        </p:spPr>
        <p:txBody>
          <a:bodyPr vert="horz" lIns="91440" tIns="45720" rIns="91440" bIns="45720" rtlCol="0" anchor="t">
            <a:normAutofit/>
          </a:bodyPr>
          <a:lstStyle/>
          <a:p>
            <a:pPr>
              <a:lnSpc>
                <a:spcPct val="100000"/>
              </a:lnSpc>
              <a:spcBef>
                <a:spcPts val="100"/>
              </a:spcBef>
            </a:pPr>
            <a:r>
              <a:rPr lang="en-US" sz="2400"/>
              <a:t>Heavy emphasis on improving the Code Standards (Client needs Production Level Code)</a:t>
            </a:r>
            <a:endParaRPr lang="en-US" sz="2400">
              <a:cs typeface="Calibri"/>
            </a:endParaRPr>
          </a:p>
          <a:p>
            <a:pPr>
              <a:lnSpc>
                <a:spcPct val="100000"/>
              </a:lnSpc>
            </a:pPr>
            <a:r>
              <a:rPr lang="en-US" sz="2400"/>
              <a:t>Complete Integration of all the modules</a:t>
            </a:r>
            <a:endParaRPr lang="en-US" sz="2400">
              <a:cs typeface="Calibri" panose="020F0502020204030204"/>
            </a:endParaRPr>
          </a:p>
          <a:p>
            <a:pPr>
              <a:lnSpc>
                <a:spcPct val="100000"/>
              </a:lnSpc>
              <a:spcBef>
                <a:spcPts val="400"/>
              </a:spcBef>
            </a:pPr>
            <a:r>
              <a:rPr lang="en-IN" sz="2400"/>
              <a:t>Re-improvising Styles to match very close to Figma Files provided by the Client</a:t>
            </a:r>
            <a:endParaRPr lang="en-IN" sz="2400">
              <a:cs typeface="Calibri" panose="020F0502020204030204"/>
            </a:endParaRPr>
          </a:p>
          <a:p>
            <a:pPr>
              <a:lnSpc>
                <a:spcPct val="100000"/>
              </a:lnSpc>
            </a:pPr>
            <a:r>
              <a:rPr lang="en-IN" sz="2400"/>
              <a:t>Other Requirements (Multiple Pathways) (NDA)</a:t>
            </a:r>
            <a:endParaRPr lang="en-IN" sz="2400">
              <a:cs typeface="Calibri" panose="020F0502020204030204"/>
            </a:endParaRPr>
          </a:p>
        </p:txBody>
      </p:sp>
      <p:pic>
        <p:nvPicPr>
          <p:cNvPr id="5" name="Picture 4" descr="A screenshot of a computer screen&#10;&#10;Description automatically generated">
            <a:extLst>
              <a:ext uri="{FF2B5EF4-FFF2-40B4-BE49-F238E27FC236}">
                <a16:creationId xmlns:a16="http://schemas.microsoft.com/office/drawing/2014/main" id="{2F317CC9-CA63-8AE6-F8A3-DE26F697D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78797" cy="6858000"/>
          </a:xfrm>
          <a:prstGeom prst="rect">
            <a:avLst/>
          </a:prstGeom>
        </p:spPr>
      </p:pic>
      <p:pic>
        <p:nvPicPr>
          <p:cNvPr id="6" name="Picture 5" descr="A drawing of a horse&#10;&#10;Description automatically generated">
            <a:extLst>
              <a:ext uri="{FF2B5EF4-FFF2-40B4-BE49-F238E27FC236}">
                <a16:creationId xmlns:a16="http://schemas.microsoft.com/office/drawing/2014/main" id="{2D1722CE-A1C5-E1D2-1861-8EB987FF8B91}"/>
              </a:ext>
            </a:extLst>
          </p:cNvPr>
          <p:cNvPicPr>
            <a:picLocks noChangeAspect="1"/>
          </p:cNvPicPr>
          <p:nvPr/>
        </p:nvPicPr>
        <p:blipFill rotWithShape="1">
          <a:blip r:embed="rId3">
            <a:extLst>
              <a:ext uri="{28A0092B-C50C-407E-A947-70E740481C1C}">
                <a14:useLocalDpi xmlns:a14="http://schemas.microsoft.com/office/drawing/2010/main" val="0"/>
              </a:ext>
            </a:extLst>
          </a:blip>
          <a:srcRect b="8634"/>
          <a:stretch/>
        </p:blipFill>
        <p:spPr>
          <a:xfrm>
            <a:off x="5366185" y="3629104"/>
            <a:ext cx="5223248" cy="3228896"/>
          </a:xfrm>
          <a:prstGeom prst="rect">
            <a:avLst/>
          </a:prstGeom>
        </p:spPr>
      </p:pic>
    </p:spTree>
    <p:extLst>
      <p:ext uri="{BB962C8B-B14F-4D97-AF65-F5344CB8AC3E}">
        <p14:creationId xmlns:p14="http://schemas.microsoft.com/office/powerpoint/2010/main" val="148299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F51D7-89D7-0717-FD5B-25657457B6B5}"/>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sz="7200">
                <a:solidFill>
                  <a:schemeClr val="bg1"/>
                </a:solidFill>
              </a:rPr>
              <a:t>Thank You!!</a:t>
            </a:r>
          </a:p>
        </p:txBody>
      </p:sp>
      <p:pic>
        <p:nvPicPr>
          <p:cNvPr id="4" name="Picture 3" descr="A person sitting on a ledge with a crowd of people&#10;&#10;Description automatically generated">
            <a:extLst>
              <a:ext uri="{FF2B5EF4-FFF2-40B4-BE49-F238E27FC236}">
                <a16:creationId xmlns:a16="http://schemas.microsoft.com/office/drawing/2014/main" id="{7E335B57-9189-CE6C-97FF-011E560ACCF0}"/>
              </a:ext>
            </a:extLst>
          </p:cNvPr>
          <p:cNvPicPr>
            <a:picLocks noChangeAspect="1"/>
          </p:cNvPicPr>
          <p:nvPr/>
        </p:nvPicPr>
        <p:blipFill rotWithShape="1">
          <a:blip r:embed="rId2">
            <a:extLst>
              <a:ext uri="{28A0092B-C50C-407E-A947-70E740481C1C}">
                <a14:useLocalDpi xmlns:a14="http://schemas.microsoft.com/office/drawing/2010/main" val="0"/>
              </a:ext>
            </a:extLst>
          </a:blip>
          <a:srcRect t="-286" r="-3" b="1736"/>
          <a:stretch/>
        </p:blipFill>
        <p:spPr>
          <a:xfrm>
            <a:off x="6096000" y="841375"/>
            <a:ext cx="5260975" cy="46259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15" name="Freeform: Shape 14">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3450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044E0A5-D74D-BF71-DC17-C28A6155C165}"/>
              </a:ext>
            </a:extLst>
          </p:cNvPr>
          <p:cNvSpPr>
            <a:spLocks noGrp="1"/>
          </p:cNvSpPr>
          <p:nvPr>
            <p:ph type="title"/>
          </p:nvPr>
        </p:nvSpPr>
        <p:spPr>
          <a:xfrm>
            <a:off x="55781" y="1233869"/>
            <a:ext cx="4077511" cy="4371974"/>
          </a:xfrm>
        </p:spPr>
        <p:txBody>
          <a:bodyPr>
            <a:normAutofit/>
          </a:bodyPr>
          <a:lstStyle/>
          <a:p>
            <a:r>
              <a:rPr lang="en-US" sz="3600" dirty="0">
                <a:solidFill>
                  <a:schemeClr val="tx2"/>
                </a:solidFill>
              </a:rPr>
              <a:t>Problem Statement?</a:t>
            </a:r>
            <a:endParaRPr lang="en-IN" sz="3600" dirty="0">
              <a:solidFill>
                <a:schemeClr val="tx2"/>
              </a:solidFill>
            </a:endParaRPr>
          </a:p>
        </p:txBody>
      </p:sp>
      <p:sp>
        <p:nvSpPr>
          <p:cNvPr id="3" name="Content Placeholder 2">
            <a:extLst>
              <a:ext uri="{FF2B5EF4-FFF2-40B4-BE49-F238E27FC236}">
                <a16:creationId xmlns:a16="http://schemas.microsoft.com/office/drawing/2014/main" id="{BC204B6C-7B3E-5CAC-4094-D0C835774B74}"/>
              </a:ext>
            </a:extLst>
          </p:cNvPr>
          <p:cNvSpPr>
            <a:spLocks noGrp="1"/>
          </p:cNvSpPr>
          <p:nvPr>
            <p:ph idx="1"/>
          </p:nvPr>
        </p:nvSpPr>
        <p:spPr>
          <a:xfrm>
            <a:off x="6172200" y="1446772"/>
            <a:ext cx="5221224" cy="5230368"/>
          </a:xfrm>
        </p:spPr>
        <p:txBody>
          <a:bodyPr anchor="ctr">
            <a:normAutofit/>
          </a:bodyPr>
          <a:lstStyle/>
          <a:p>
            <a:r>
              <a:rPr lang="en-US" sz="1800" b="0" i="0" u="none" strike="noStrike" dirty="0">
                <a:solidFill>
                  <a:schemeClr val="tx2"/>
                </a:solidFill>
                <a:effectLst/>
                <a:latin typeface="Nunito" panose="020F0502020204030204" pitchFamily="2" charset="0"/>
              </a:rPr>
              <a:t>Building a website that caters to the need of HR to filter and offer an easy interface where they can handle the potential applications.</a:t>
            </a:r>
          </a:p>
          <a:p>
            <a:endParaRPr lang="en-US" sz="1800" b="0" i="0" u="none" strike="noStrike" dirty="0">
              <a:solidFill>
                <a:schemeClr val="tx2"/>
              </a:solidFill>
              <a:effectLst/>
              <a:latin typeface="Nunito" panose="020F0502020204030204" pitchFamily="2" charset="0"/>
            </a:endParaRPr>
          </a:p>
          <a:p>
            <a:endParaRPr lang="en-US" sz="1800" b="0" i="0" u="none" strike="noStrike" dirty="0">
              <a:solidFill>
                <a:schemeClr val="tx2"/>
              </a:solidFill>
              <a:effectLst/>
              <a:latin typeface="Nunito" panose="020F0502020204030204" pitchFamily="2" charset="0"/>
            </a:endParaRPr>
          </a:p>
          <a:p>
            <a:endParaRPr lang="en-US" sz="1800" dirty="0">
              <a:solidFill>
                <a:schemeClr val="tx2"/>
              </a:solidFill>
              <a:effectLst/>
            </a:endParaRPr>
          </a:p>
          <a:p>
            <a:endParaRPr lang="en-IN" sz="1800" dirty="0">
              <a:solidFill>
                <a:schemeClr val="tx2"/>
              </a:solidFill>
            </a:endParaRPr>
          </a:p>
        </p:txBody>
      </p:sp>
    </p:spTree>
    <p:extLst>
      <p:ext uri="{BB962C8B-B14F-4D97-AF65-F5344CB8AC3E}">
        <p14:creationId xmlns:p14="http://schemas.microsoft.com/office/powerpoint/2010/main" val="72809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11C28-9D68-D485-5D83-4F7BAA794A3F}"/>
              </a:ext>
            </a:extLst>
          </p:cNvPr>
          <p:cNvSpPr>
            <a:spLocks noGrp="1"/>
          </p:cNvSpPr>
          <p:nvPr>
            <p:ph type="title"/>
          </p:nvPr>
        </p:nvSpPr>
        <p:spPr>
          <a:xfrm>
            <a:off x="589560" y="856180"/>
            <a:ext cx="4560584" cy="1128068"/>
          </a:xfrm>
        </p:spPr>
        <p:txBody>
          <a:bodyPr anchor="ctr">
            <a:normAutofit/>
          </a:bodyPr>
          <a:lstStyle/>
          <a:p>
            <a:r>
              <a:rPr lang="en-US" sz="4000"/>
              <a:t>Solution</a:t>
            </a:r>
            <a:endParaRPr lang="en-IN" sz="4000"/>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76A9831-851E-E5F5-1C3A-90FD72A0D9ED}"/>
              </a:ext>
            </a:extLst>
          </p:cNvPr>
          <p:cNvSpPr>
            <a:spLocks noGrp="1"/>
          </p:cNvSpPr>
          <p:nvPr>
            <p:ph idx="1"/>
          </p:nvPr>
        </p:nvSpPr>
        <p:spPr>
          <a:xfrm>
            <a:off x="590719" y="2330505"/>
            <a:ext cx="4559425" cy="3979585"/>
          </a:xfrm>
        </p:spPr>
        <p:txBody>
          <a:bodyPr anchor="ctr">
            <a:normAutofit/>
          </a:bodyPr>
          <a:lstStyle/>
          <a:p>
            <a:r>
              <a:rPr lang="en-US" sz="1700" dirty="0"/>
              <a:t>Client provided detailed layouts for frontend to their Figma file for frontend development</a:t>
            </a:r>
          </a:p>
          <a:p>
            <a:r>
              <a:rPr lang="en-US" sz="1700" dirty="0"/>
              <a:t>Backend requirements were communicated through a requirements document from the client</a:t>
            </a:r>
          </a:p>
          <a:p>
            <a:r>
              <a:rPr lang="en-US" sz="1700" dirty="0"/>
              <a:t>Backend endpoints were implemented meticulously according to the provided requirement</a:t>
            </a:r>
          </a:p>
          <a:p>
            <a:r>
              <a:rPr lang="en-US" sz="1700" dirty="0"/>
              <a:t>The integration process between frontend and backend systems is underway</a:t>
            </a:r>
          </a:p>
          <a:p>
            <a:r>
              <a:rPr lang="en-US" sz="1700" dirty="0"/>
              <a:t>There has been continuous communication and engagement with the client to facilitate and track problems quickly and address any possible concerns swiftly</a:t>
            </a:r>
            <a:endParaRPr lang="en-IN" sz="1700" dirty="0"/>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Close-up of hands shaking with text above">
            <a:extLst>
              <a:ext uri="{FF2B5EF4-FFF2-40B4-BE49-F238E27FC236}">
                <a16:creationId xmlns:a16="http://schemas.microsoft.com/office/drawing/2014/main" id="{0FD4617D-6625-0404-0188-B08A812905EA}"/>
              </a:ext>
            </a:extLst>
          </p:cNvPr>
          <p:cNvPicPr>
            <a:picLocks noChangeAspect="1"/>
          </p:cNvPicPr>
          <p:nvPr/>
        </p:nvPicPr>
        <p:blipFill rotWithShape="1">
          <a:blip r:embed="rId2">
            <a:extLst>
              <a:ext uri="{28A0092B-C50C-407E-A947-70E740481C1C}">
                <a14:useLocalDpi xmlns:a14="http://schemas.microsoft.com/office/drawing/2010/main" val="0"/>
              </a:ext>
            </a:extLst>
          </a:blip>
          <a:srcRect l="15603" r="10638" b="-1"/>
          <a:stretch/>
        </p:blipFill>
        <p:spPr>
          <a:xfrm>
            <a:off x="5977788" y="799352"/>
            <a:ext cx="5425410" cy="5259296"/>
          </a:xfrm>
          <a:prstGeom prst="rect">
            <a:avLst/>
          </a:prstGeom>
        </p:spPr>
      </p:pic>
    </p:spTree>
    <p:extLst>
      <p:ext uri="{BB962C8B-B14F-4D97-AF65-F5344CB8AC3E}">
        <p14:creationId xmlns:p14="http://schemas.microsoft.com/office/powerpoint/2010/main" val="121424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E5F0-E70D-8F92-EC92-73A132D6D6AA}"/>
              </a:ext>
            </a:extLst>
          </p:cNvPr>
          <p:cNvSpPr>
            <a:spLocks noGrp="1"/>
          </p:cNvSpPr>
          <p:nvPr>
            <p:ph type="title"/>
          </p:nvPr>
        </p:nvSpPr>
        <p:spPr/>
        <p:txBody>
          <a:bodyPr/>
          <a:lstStyle/>
          <a:p>
            <a:r>
              <a:rPr lang="en-US" b="1"/>
              <a:t>Contributions</a:t>
            </a:r>
            <a:br>
              <a:rPr lang="en-US" b="1"/>
            </a:br>
            <a:r>
              <a:rPr lang="en-US" sz="2000" b="1"/>
              <a:t>(A Very Abstract View)</a:t>
            </a:r>
            <a:endParaRPr lang="en-IN" b="1"/>
          </a:p>
        </p:txBody>
      </p:sp>
      <p:sp>
        <p:nvSpPr>
          <p:cNvPr id="3" name="Text Placeholder 2">
            <a:extLst>
              <a:ext uri="{FF2B5EF4-FFF2-40B4-BE49-F238E27FC236}">
                <a16:creationId xmlns:a16="http://schemas.microsoft.com/office/drawing/2014/main" id="{A84AEE11-8D3E-3863-EE08-FA58973565B8}"/>
              </a:ext>
            </a:extLst>
          </p:cNvPr>
          <p:cNvSpPr>
            <a:spLocks noGrp="1"/>
          </p:cNvSpPr>
          <p:nvPr>
            <p:ph type="body" idx="1"/>
          </p:nvPr>
        </p:nvSpPr>
        <p:spPr/>
        <p:txBody>
          <a:bodyPr/>
          <a:lstStyle/>
          <a:p>
            <a:r>
              <a:rPr lang="en-US"/>
              <a:t>Frontend Team</a:t>
            </a:r>
            <a:endParaRPr lang="en-IN"/>
          </a:p>
        </p:txBody>
      </p:sp>
      <p:graphicFrame>
        <p:nvGraphicFramePr>
          <p:cNvPr id="8" name="Content Placeholder 3">
            <a:extLst>
              <a:ext uri="{FF2B5EF4-FFF2-40B4-BE49-F238E27FC236}">
                <a16:creationId xmlns:a16="http://schemas.microsoft.com/office/drawing/2014/main" id="{17CA4E17-DC8C-C02B-C09C-9E8F387E028C}"/>
              </a:ext>
            </a:extLst>
          </p:cNvPr>
          <p:cNvGraphicFramePr>
            <a:graphicFrameLocks noGrp="1"/>
          </p:cNvGraphicFramePr>
          <p:nvPr>
            <p:ph sz="half" idx="2"/>
            <p:extLst>
              <p:ext uri="{D42A27DB-BD31-4B8C-83A1-F6EECF244321}">
                <p14:modId xmlns:p14="http://schemas.microsoft.com/office/powerpoint/2010/main" val="930623464"/>
              </p:ext>
            </p:extLst>
          </p:nvPr>
        </p:nvGraphicFramePr>
        <p:xfrm>
          <a:off x="665163" y="2428875"/>
          <a:ext cx="5157787" cy="398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8B74D948-A60E-AA40-1F51-36C3D51F7C41}"/>
              </a:ext>
            </a:extLst>
          </p:cNvPr>
          <p:cNvSpPr>
            <a:spLocks noGrp="1"/>
          </p:cNvSpPr>
          <p:nvPr>
            <p:ph type="body" sz="quarter" idx="3"/>
          </p:nvPr>
        </p:nvSpPr>
        <p:spPr>
          <a:xfrm>
            <a:off x="6600825" y="1713306"/>
            <a:ext cx="5183188" cy="823912"/>
          </a:xfrm>
        </p:spPr>
        <p:txBody>
          <a:bodyPr/>
          <a:lstStyle/>
          <a:p>
            <a:r>
              <a:rPr lang="en-US"/>
              <a:t>Backend Team</a:t>
            </a:r>
            <a:endParaRPr lang="en-IN"/>
          </a:p>
        </p:txBody>
      </p:sp>
      <p:grpSp>
        <p:nvGrpSpPr>
          <p:cNvPr id="28" name="Group 27">
            <a:extLst>
              <a:ext uri="{FF2B5EF4-FFF2-40B4-BE49-F238E27FC236}">
                <a16:creationId xmlns:a16="http://schemas.microsoft.com/office/drawing/2014/main" id="{838A62EC-275D-E294-56CC-B6E43300782C}"/>
              </a:ext>
            </a:extLst>
          </p:cNvPr>
          <p:cNvGrpSpPr/>
          <p:nvPr/>
        </p:nvGrpSpPr>
        <p:grpSpPr>
          <a:xfrm>
            <a:off x="6488906" y="2785515"/>
            <a:ext cx="5157787" cy="1705725"/>
            <a:chOff x="0" y="371537"/>
            <a:chExt cx="5157787" cy="1705725"/>
          </a:xfrm>
        </p:grpSpPr>
        <p:sp>
          <p:nvSpPr>
            <p:cNvPr id="38" name="Rectangle 37">
              <a:extLst>
                <a:ext uri="{FF2B5EF4-FFF2-40B4-BE49-F238E27FC236}">
                  <a16:creationId xmlns:a16="http://schemas.microsoft.com/office/drawing/2014/main" id="{BD66C70B-AD35-BDB4-50F7-5067672058D9}"/>
                </a:ext>
              </a:extLst>
            </p:cNvPr>
            <p:cNvSpPr/>
            <p:nvPr/>
          </p:nvSpPr>
          <p:spPr>
            <a:xfrm>
              <a:off x="0" y="371537"/>
              <a:ext cx="5157787" cy="170572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39" name="TextBox 38">
              <a:extLst>
                <a:ext uri="{FF2B5EF4-FFF2-40B4-BE49-F238E27FC236}">
                  <a16:creationId xmlns:a16="http://schemas.microsoft.com/office/drawing/2014/main" id="{9166F8A2-B1B0-2946-C4D0-4B2317CA1284}"/>
                </a:ext>
              </a:extLst>
            </p:cNvPr>
            <p:cNvSpPr txBox="1"/>
            <p:nvPr/>
          </p:nvSpPr>
          <p:spPr>
            <a:xfrm>
              <a:off x="0" y="371537"/>
              <a:ext cx="5157787" cy="17057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0302" tIns="395732" rIns="4003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Authorization and Authentication</a:t>
              </a:r>
            </a:p>
            <a:p>
              <a:pPr marL="171450" lvl="1" indent="-171450" algn="l" defTabSz="844550">
                <a:lnSpc>
                  <a:spcPct val="90000"/>
                </a:lnSpc>
                <a:spcBef>
                  <a:spcPct val="0"/>
                </a:spcBef>
                <a:spcAft>
                  <a:spcPct val="15000"/>
                </a:spcAft>
                <a:buChar char="•"/>
              </a:pPr>
              <a:r>
                <a:rPr lang="en-US" sz="1900" kern="1200"/>
                <a:t>Forgot Password Flow</a:t>
              </a:r>
              <a:endParaRPr lang="en-IN" sz="1900" kern="1200"/>
            </a:p>
            <a:p>
              <a:pPr marL="171450" lvl="1" indent="-171450" algn="l" defTabSz="844550">
                <a:lnSpc>
                  <a:spcPct val="90000"/>
                </a:lnSpc>
                <a:spcBef>
                  <a:spcPct val="0"/>
                </a:spcBef>
                <a:spcAft>
                  <a:spcPct val="15000"/>
                </a:spcAft>
                <a:buChar char="•"/>
              </a:pPr>
              <a:r>
                <a:rPr lang="en-US" sz="1900" kern="1200"/>
                <a:t>Functions Module &amp; Complete Refactor from Scratch</a:t>
              </a:r>
              <a:endParaRPr lang="en-IN" sz="1900" kern="1200"/>
            </a:p>
          </p:txBody>
        </p:sp>
      </p:grpSp>
      <p:grpSp>
        <p:nvGrpSpPr>
          <p:cNvPr id="29" name="Group 28">
            <a:extLst>
              <a:ext uri="{FF2B5EF4-FFF2-40B4-BE49-F238E27FC236}">
                <a16:creationId xmlns:a16="http://schemas.microsoft.com/office/drawing/2014/main" id="{0EC466DC-A95A-6F53-7886-100B938AFFD2}"/>
              </a:ext>
            </a:extLst>
          </p:cNvPr>
          <p:cNvGrpSpPr/>
          <p:nvPr/>
        </p:nvGrpSpPr>
        <p:grpSpPr>
          <a:xfrm>
            <a:off x="6746795" y="2505075"/>
            <a:ext cx="3610450" cy="560880"/>
            <a:chOff x="257889" y="91097"/>
            <a:chExt cx="3610450" cy="560880"/>
          </a:xfrm>
        </p:grpSpPr>
        <p:sp>
          <p:nvSpPr>
            <p:cNvPr id="36" name="Rectangle: Rounded Corners 35">
              <a:extLst>
                <a:ext uri="{FF2B5EF4-FFF2-40B4-BE49-F238E27FC236}">
                  <a16:creationId xmlns:a16="http://schemas.microsoft.com/office/drawing/2014/main" id="{E6C92122-7568-E325-1354-1F276BDBC8F7}"/>
                </a:ext>
              </a:extLst>
            </p:cNvPr>
            <p:cNvSpPr/>
            <p:nvPr/>
          </p:nvSpPr>
          <p:spPr>
            <a:xfrm>
              <a:off x="257889" y="91097"/>
              <a:ext cx="3610450" cy="560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7" name="Rectangle: Rounded Corners 6">
              <a:extLst>
                <a:ext uri="{FF2B5EF4-FFF2-40B4-BE49-F238E27FC236}">
                  <a16:creationId xmlns:a16="http://schemas.microsoft.com/office/drawing/2014/main" id="{F73FD2BE-91A2-3DEC-D1FF-0ED68CEA7BC3}"/>
                </a:ext>
              </a:extLst>
            </p:cNvPr>
            <p:cNvSpPr txBox="1"/>
            <p:nvPr/>
          </p:nvSpPr>
          <p:spPr>
            <a:xfrm>
              <a:off x="285269" y="118477"/>
              <a:ext cx="3555690"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6466" tIns="0" rIns="136466" bIns="0" numCol="1" spcCol="1270" anchor="ctr" anchorCtr="0">
              <a:noAutofit/>
            </a:bodyPr>
            <a:lstStyle/>
            <a:p>
              <a:pPr marL="0" lvl="0" indent="0" algn="l" defTabSz="844550">
                <a:lnSpc>
                  <a:spcPct val="90000"/>
                </a:lnSpc>
                <a:spcBef>
                  <a:spcPct val="0"/>
                </a:spcBef>
                <a:spcAft>
                  <a:spcPct val="35000"/>
                </a:spcAft>
                <a:buNone/>
              </a:pPr>
              <a:r>
                <a:rPr lang="en-US" sz="1900" kern="1200"/>
                <a:t>Niranjan </a:t>
              </a:r>
              <a:r>
                <a:rPr lang="en-US" sz="1900" kern="1200" err="1"/>
                <a:t>Nagumalli</a:t>
              </a:r>
              <a:endParaRPr lang="en-US" sz="1900" kern="1200"/>
            </a:p>
          </p:txBody>
        </p:sp>
      </p:grpSp>
      <p:grpSp>
        <p:nvGrpSpPr>
          <p:cNvPr id="30" name="Group 29">
            <a:extLst>
              <a:ext uri="{FF2B5EF4-FFF2-40B4-BE49-F238E27FC236}">
                <a16:creationId xmlns:a16="http://schemas.microsoft.com/office/drawing/2014/main" id="{A8BD64E6-9A39-9B8E-7183-3C766E4B412D}"/>
              </a:ext>
            </a:extLst>
          </p:cNvPr>
          <p:cNvGrpSpPr/>
          <p:nvPr/>
        </p:nvGrpSpPr>
        <p:grpSpPr>
          <a:xfrm>
            <a:off x="6488906" y="4874280"/>
            <a:ext cx="5157787" cy="1436400"/>
            <a:chOff x="0" y="2460302"/>
            <a:chExt cx="5157787" cy="1436400"/>
          </a:xfrm>
        </p:grpSpPr>
        <p:sp>
          <p:nvSpPr>
            <p:cNvPr id="34" name="Rectangle 33">
              <a:extLst>
                <a:ext uri="{FF2B5EF4-FFF2-40B4-BE49-F238E27FC236}">
                  <a16:creationId xmlns:a16="http://schemas.microsoft.com/office/drawing/2014/main" id="{95E4BBF1-00D5-CFBE-9674-814EDE78C8CA}"/>
                </a:ext>
              </a:extLst>
            </p:cNvPr>
            <p:cNvSpPr/>
            <p:nvPr/>
          </p:nvSpPr>
          <p:spPr>
            <a:xfrm>
              <a:off x="0" y="2460302"/>
              <a:ext cx="5157787" cy="14364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35" name="TextBox 34">
              <a:extLst>
                <a:ext uri="{FF2B5EF4-FFF2-40B4-BE49-F238E27FC236}">
                  <a16:creationId xmlns:a16="http://schemas.microsoft.com/office/drawing/2014/main" id="{53EB8BCE-8575-2A5C-428C-38DD7F60F981}"/>
                </a:ext>
              </a:extLst>
            </p:cNvPr>
            <p:cNvSpPr txBox="1"/>
            <p:nvPr/>
          </p:nvSpPr>
          <p:spPr>
            <a:xfrm>
              <a:off x="0" y="2460302"/>
              <a:ext cx="5157787" cy="143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00302" tIns="395732" rIns="4003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Implementing Filter Users</a:t>
              </a:r>
            </a:p>
            <a:p>
              <a:pPr marL="171450" lvl="1" indent="-171450" algn="l" defTabSz="844550">
                <a:lnSpc>
                  <a:spcPct val="90000"/>
                </a:lnSpc>
                <a:spcBef>
                  <a:spcPct val="0"/>
                </a:spcBef>
                <a:spcAft>
                  <a:spcPct val="15000"/>
                </a:spcAft>
                <a:buChar char="•"/>
              </a:pPr>
              <a:r>
                <a:rPr lang="en-US" sz="1900" kern="1200"/>
                <a:t>Clients Module</a:t>
              </a:r>
            </a:p>
            <a:p>
              <a:pPr marL="171450" lvl="1" indent="-171450" algn="l" defTabSz="844550">
                <a:lnSpc>
                  <a:spcPct val="90000"/>
                </a:lnSpc>
                <a:spcBef>
                  <a:spcPct val="0"/>
                </a:spcBef>
                <a:spcAft>
                  <a:spcPct val="15000"/>
                </a:spcAft>
                <a:buChar char="•"/>
              </a:pPr>
              <a:r>
                <a:rPr lang="en-US" sz="1900" kern="1200"/>
                <a:t>Backend Setup and Configuration</a:t>
              </a:r>
            </a:p>
          </p:txBody>
        </p:sp>
      </p:grpSp>
      <p:grpSp>
        <p:nvGrpSpPr>
          <p:cNvPr id="31" name="Group 30">
            <a:extLst>
              <a:ext uri="{FF2B5EF4-FFF2-40B4-BE49-F238E27FC236}">
                <a16:creationId xmlns:a16="http://schemas.microsoft.com/office/drawing/2014/main" id="{2EBC6A26-DE8B-A7E5-E572-7D853CDCC2DC}"/>
              </a:ext>
            </a:extLst>
          </p:cNvPr>
          <p:cNvGrpSpPr/>
          <p:nvPr/>
        </p:nvGrpSpPr>
        <p:grpSpPr>
          <a:xfrm>
            <a:off x="6746795" y="4593840"/>
            <a:ext cx="3610450" cy="560880"/>
            <a:chOff x="257889" y="2179862"/>
            <a:chExt cx="3610450" cy="560880"/>
          </a:xfrm>
        </p:grpSpPr>
        <p:sp>
          <p:nvSpPr>
            <p:cNvPr id="32" name="Rectangle: Rounded Corners 31">
              <a:extLst>
                <a:ext uri="{FF2B5EF4-FFF2-40B4-BE49-F238E27FC236}">
                  <a16:creationId xmlns:a16="http://schemas.microsoft.com/office/drawing/2014/main" id="{73E09CF7-B0A1-FBA6-7C40-99EB2A4F1630}"/>
                </a:ext>
              </a:extLst>
            </p:cNvPr>
            <p:cNvSpPr/>
            <p:nvPr/>
          </p:nvSpPr>
          <p:spPr>
            <a:xfrm>
              <a:off x="257889" y="2179862"/>
              <a:ext cx="3610450" cy="560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3" name="Rectangle: Rounded Corners 10">
              <a:extLst>
                <a:ext uri="{FF2B5EF4-FFF2-40B4-BE49-F238E27FC236}">
                  <a16:creationId xmlns:a16="http://schemas.microsoft.com/office/drawing/2014/main" id="{604FE449-5DF6-E4A7-FBF7-3D8427D51A86}"/>
                </a:ext>
              </a:extLst>
            </p:cNvPr>
            <p:cNvSpPr txBox="1"/>
            <p:nvPr/>
          </p:nvSpPr>
          <p:spPr>
            <a:xfrm>
              <a:off x="285269" y="2207242"/>
              <a:ext cx="3555690"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6466" tIns="0" rIns="136466" bIns="0" numCol="1" spcCol="1270" anchor="ctr" anchorCtr="0">
              <a:noAutofit/>
            </a:bodyPr>
            <a:lstStyle/>
            <a:p>
              <a:pPr defTabSz="844550">
                <a:lnSpc>
                  <a:spcPct val="90000"/>
                </a:lnSpc>
                <a:spcBef>
                  <a:spcPct val="0"/>
                </a:spcBef>
                <a:spcAft>
                  <a:spcPct val="35000"/>
                </a:spcAft>
              </a:pPr>
              <a:r>
                <a:rPr lang="en-US" sz="1900" kern="1200"/>
                <a:t>Aaditya </a:t>
              </a:r>
              <a:r>
                <a:rPr lang="en-US" sz="1900"/>
                <a:t>Vardhan Narain</a:t>
              </a:r>
              <a:endParaRPr lang="en-US" sz="1900" kern="1200"/>
            </a:p>
          </p:txBody>
        </p:sp>
      </p:grpSp>
    </p:spTree>
    <p:extLst>
      <p:ext uri="{BB962C8B-B14F-4D97-AF65-F5344CB8AC3E}">
        <p14:creationId xmlns:p14="http://schemas.microsoft.com/office/powerpoint/2010/main" val="274493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1988E-D69C-FBDA-C342-A95ED22552F5}"/>
              </a:ext>
            </a:extLst>
          </p:cNvPr>
          <p:cNvSpPr>
            <a:spLocks noGrp="1"/>
          </p:cNvSpPr>
          <p:nvPr>
            <p:ph type="title"/>
          </p:nvPr>
        </p:nvSpPr>
        <p:spPr>
          <a:xfrm>
            <a:off x="868680" y="405575"/>
            <a:ext cx="8148860" cy="1371600"/>
          </a:xfrm>
        </p:spPr>
        <p:txBody>
          <a:bodyPr vert="horz" lIns="91440" tIns="45720" rIns="91440" bIns="45720" rtlCol="0" anchor="ctr">
            <a:normAutofit/>
          </a:bodyPr>
          <a:lstStyle/>
          <a:p>
            <a:r>
              <a:rPr lang="en-US" sz="3600"/>
              <a:t>(Frontend) Figma vs Result</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AC77961A-3DCA-DF44-AA11-AAA542EB7159}"/>
              </a:ext>
            </a:extLst>
          </p:cNvPr>
          <p:cNvPicPr>
            <a:picLocks noGrp="1" noChangeAspect="1"/>
          </p:cNvPicPr>
          <p:nvPr>
            <p:ph sz="half" idx="1"/>
          </p:nvPr>
        </p:nvPicPr>
        <p:blipFill rotWithShape="1">
          <a:blip r:embed="rId2"/>
          <a:srcRect r="4809" b="854"/>
          <a:stretch/>
        </p:blipFill>
        <p:spPr>
          <a:xfrm>
            <a:off x="495950" y="1945544"/>
            <a:ext cx="5375164" cy="4315874"/>
          </a:xfrm>
          <a:prstGeom prst="rect">
            <a:avLst/>
          </a:prstGeom>
        </p:spPr>
      </p:pic>
      <p:sp>
        <p:nvSpPr>
          <p:cNvPr id="3" name="TextBox 2">
            <a:extLst>
              <a:ext uri="{FF2B5EF4-FFF2-40B4-BE49-F238E27FC236}">
                <a16:creationId xmlns:a16="http://schemas.microsoft.com/office/drawing/2014/main" id="{ADA09E05-4B15-8AFC-D88F-CBEF9A171E41}"/>
              </a:ext>
            </a:extLst>
          </p:cNvPr>
          <p:cNvSpPr txBox="1"/>
          <p:nvPr/>
        </p:nvSpPr>
        <p:spPr>
          <a:xfrm>
            <a:off x="6837475" y="887288"/>
            <a:ext cx="3933128" cy="369332"/>
          </a:xfrm>
          <a:prstGeom prst="rect">
            <a:avLst/>
          </a:prstGeom>
          <a:noFill/>
        </p:spPr>
        <p:txBody>
          <a:bodyPr wrap="none" lIns="91440" tIns="45720" rIns="91440" bIns="45720" rtlCol="0" anchor="t">
            <a:spAutoFit/>
          </a:bodyPr>
          <a:lstStyle/>
          <a:p>
            <a:r>
              <a:rPr lang="en-US" dirty="0"/>
              <a:t>(</a:t>
            </a:r>
            <a:r>
              <a:rPr lang="en-US"/>
              <a:t>Could not</a:t>
            </a:r>
            <a:r>
              <a:rPr lang="en-US" dirty="0"/>
              <a:t> add more pages due to NDA)</a:t>
            </a:r>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A233A6BF-CE9B-A1CB-482A-19F03B99FB2F}"/>
              </a:ext>
            </a:extLst>
          </p:cNvPr>
          <p:cNvPicPr>
            <a:picLocks noGrp="1" noChangeAspect="1"/>
          </p:cNvPicPr>
          <p:nvPr>
            <p:ph sz="half" idx="2"/>
          </p:nvPr>
        </p:nvPicPr>
        <p:blipFill>
          <a:blip r:embed="rId3"/>
          <a:stretch>
            <a:fillRect/>
          </a:stretch>
        </p:blipFill>
        <p:spPr>
          <a:xfrm>
            <a:off x="6150761" y="1943894"/>
            <a:ext cx="5498457" cy="4311721"/>
          </a:xfrm>
        </p:spPr>
      </p:pic>
    </p:spTree>
    <p:extLst>
      <p:ext uri="{BB962C8B-B14F-4D97-AF65-F5344CB8AC3E}">
        <p14:creationId xmlns:p14="http://schemas.microsoft.com/office/powerpoint/2010/main" val="699933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6F12-22AE-721F-084A-335D08C3157C}"/>
              </a:ext>
            </a:extLst>
          </p:cNvPr>
          <p:cNvSpPr>
            <a:spLocks noGrp="1"/>
          </p:cNvSpPr>
          <p:nvPr>
            <p:ph type="title"/>
          </p:nvPr>
        </p:nvSpPr>
        <p:spPr>
          <a:xfrm>
            <a:off x="4128368" y="4921823"/>
            <a:ext cx="4937937" cy="1147150"/>
          </a:xfrm>
        </p:spPr>
        <p:txBody>
          <a:bodyPr vert="horz" lIns="91440" tIns="45720" rIns="91440" bIns="45720" rtlCol="0" anchor="t">
            <a:normAutofit/>
          </a:bodyPr>
          <a:lstStyle/>
          <a:p>
            <a:r>
              <a:rPr lang="en-US" kern="1200">
                <a:solidFill>
                  <a:schemeClr val="tx1"/>
                </a:solidFill>
                <a:latin typeface="+mj-lt"/>
                <a:ea typeface="+mj-ea"/>
                <a:cs typeface="+mj-cs"/>
              </a:rPr>
              <a:t>Technologies Used</a:t>
            </a:r>
          </a:p>
        </p:txBody>
      </p:sp>
      <p:sp>
        <p:nvSpPr>
          <p:cNvPr id="19" name="Oval 18">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lack background with blue letters&#10;&#10;Description automatically generated">
            <a:extLst>
              <a:ext uri="{FF2B5EF4-FFF2-40B4-BE49-F238E27FC236}">
                <a16:creationId xmlns:a16="http://schemas.microsoft.com/office/drawing/2014/main" id="{CD1F30AE-914F-B8FF-A001-0D9C8D302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7535" y="475328"/>
            <a:ext cx="2091710" cy="1045855"/>
          </a:xfrm>
          <a:prstGeom prst="rect">
            <a:avLst/>
          </a:prstGeom>
        </p:spPr>
      </p:pic>
      <p:sp>
        <p:nvSpPr>
          <p:cNvPr id="27" name="Freeform: Shape 26">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lue and black symbol&#10;&#10;Description automatically generated">
            <a:extLst>
              <a:ext uri="{FF2B5EF4-FFF2-40B4-BE49-F238E27FC236}">
                <a16:creationId xmlns:a16="http://schemas.microsoft.com/office/drawing/2014/main" id="{23425568-CC5B-415A-95AA-1216C8166A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915" y="1121202"/>
            <a:ext cx="1778697" cy="1547466"/>
          </a:xfrm>
          <a:prstGeom prst="rect">
            <a:avLst/>
          </a:prstGeom>
        </p:spPr>
      </p:pic>
      <p:sp>
        <p:nvSpPr>
          <p:cNvPr id="35" name="Freeform: Shape 34">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6939CB3A-7111-3A24-A300-A21BA59A89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95435" y="326972"/>
            <a:ext cx="2063103" cy="2032911"/>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5C90C642-A56D-BBC9-18E2-D2FDE9D37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10" y="3695823"/>
            <a:ext cx="2248275" cy="2248275"/>
          </a:xfrm>
          <a:prstGeom prst="rect">
            <a:avLst/>
          </a:prstGeom>
        </p:spPr>
      </p:pic>
      <p:pic>
        <p:nvPicPr>
          <p:cNvPr id="8" name="Picture 7" descr="A logo with yellow squares&#10;&#10;Description automatically generated">
            <a:extLst>
              <a:ext uri="{FF2B5EF4-FFF2-40B4-BE49-F238E27FC236}">
                <a16:creationId xmlns:a16="http://schemas.microsoft.com/office/drawing/2014/main" id="{84669596-BCF8-F24F-9C83-335B9FAB7F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6747" y="2976029"/>
            <a:ext cx="1036965" cy="734134"/>
          </a:xfrm>
          <a:prstGeom prst="rect">
            <a:avLst/>
          </a:prstGeom>
        </p:spPr>
      </p:pic>
      <p:sp>
        <p:nvSpPr>
          <p:cNvPr id="39" name="Freeform: Shape 3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logo with a dolphin&#10;&#10;Description automatically generated">
            <a:extLst>
              <a:ext uri="{FF2B5EF4-FFF2-40B4-BE49-F238E27FC236}">
                <a16:creationId xmlns:a16="http://schemas.microsoft.com/office/drawing/2014/main" id="{0768CC2A-BA27-E740-1B29-263C216D77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3013" y="5188896"/>
            <a:ext cx="2052346" cy="1060291"/>
          </a:xfrm>
          <a:prstGeom prst="rect">
            <a:avLst/>
          </a:prstGeom>
        </p:spPr>
      </p:pic>
    </p:spTree>
    <p:extLst>
      <p:ext uri="{BB962C8B-B14F-4D97-AF65-F5344CB8AC3E}">
        <p14:creationId xmlns:p14="http://schemas.microsoft.com/office/powerpoint/2010/main" val="17127025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A830-DFFA-703B-D398-D5DA8157E38F}"/>
              </a:ext>
            </a:extLst>
          </p:cNvPr>
          <p:cNvSpPr>
            <a:spLocks noGrp="1"/>
          </p:cNvSpPr>
          <p:nvPr>
            <p:ph type="title"/>
          </p:nvPr>
        </p:nvSpPr>
        <p:spPr/>
        <p:txBody>
          <a:bodyPr/>
          <a:lstStyle/>
          <a:p>
            <a:r>
              <a:rPr lang="en-US"/>
              <a:t>Frameworks and Other Tools</a:t>
            </a:r>
            <a:endParaRPr lang="en-IN"/>
          </a:p>
        </p:txBody>
      </p:sp>
      <p:pic>
        <p:nvPicPr>
          <p:cNvPr id="6" name="Picture 5" descr="A blue and black logo&#10;&#10;Description automatically generated">
            <a:extLst>
              <a:ext uri="{FF2B5EF4-FFF2-40B4-BE49-F238E27FC236}">
                <a16:creationId xmlns:a16="http://schemas.microsoft.com/office/drawing/2014/main" id="{B10E5E98-A4F4-8EA3-FB08-93141D578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237" y="1618034"/>
            <a:ext cx="4405009" cy="4405009"/>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65286B00-0584-BFCA-3B0D-4D2FA4F6F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929" y="1934523"/>
            <a:ext cx="4668871" cy="2593817"/>
          </a:xfrm>
          <a:prstGeom prst="rect">
            <a:avLst/>
          </a:prstGeom>
        </p:spPr>
      </p:pic>
      <p:pic>
        <p:nvPicPr>
          <p:cNvPr id="10" name="Picture 9" descr="A black and red logo&#10;&#10;Description automatically generated">
            <a:extLst>
              <a:ext uri="{FF2B5EF4-FFF2-40B4-BE49-F238E27FC236}">
                <a16:creationId xmlns:a16="http://schemas.microsoft.com/office/drawing/2014/main" id="{FF98F02F-8435-732C-1C2B-9C9A8FCE5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804" y="4543937"/>
            <a:ext cx="1599974" cy="1599974"/>
          </a:xfrm>
          <a:prstGeom prst="rect">
            <a:avLst/>
          </a:prstGeom>
        </p:spPr>
      </p:pic>
      <p:pic>
        <p:nvPicPr>
          <p:cNvPr id="12" name="Picture 11" descr="A pink triangle with a triangle in the middle&#10;&#10;Description automatically generated">
            <a:extLst>
              <a:ext uri="{FF2B5EF4-FFF2-40B4-BE49-F238E27FC236}">
                <a16:creationId xmlns:a16="http://schemas.microsoft.com/office/drawing/2014/main" id="{41B01B36-6AFF-2A97-1BB3-C7D5C45C3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6280" y="3820539"/>
            <a:ext cx="2602552" cy="2602552"/>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6E9730E2-954C-D753-2318-840E66B7E1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58" y="4543937"/>
            <a:ext cx="2750495" cy="1833663"/>
          </a:xfrm>
          <a:prstGeom prst="rect">
            <a:avLst/>
          </a:prstGeom>
        </p:spPr>
      </p:pic>
      <p:pic>
        <p:nvPicPr>
          <p:cNvPr id="16" name="Picture 15" descr="A red and black sign&#10;&#10;Description automatically generated">
            <a:extLst>
              <a:ext uri="{FF2B5EF4-FFF2-40B4-BE49-F238E27FC236}">
                <a16:creationId xmlns:a16="http://schemas.microsoft.com/office/drawing/2014/main" id="{AF4D804C-969F-0FE5-2747-F7C970FAA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9525" y="184434"/>
            <a:ext cx="1998327" cy="1998327"/>
          </a:xfrm>
          <a:prstGeom prst="rect">
            <a:avLst/>
          </a:prstGeom>
        </p:spPr>
      </p:pic>
      <p:pic>
        <p:nvPicPr>
          <p:cNvPr id="18" name="Picture 17" descr="A colorful logo with different colors&#10;&#10;Description automatically generated">
            <a:extLst>
              <a:ext uri="{FF2B5EF4-FFF2-40B4-BE49-F238E27FC236}">
                <a16:creationId xmlns:a16="http://schemas.microsoft.com/office/drawing/2014/main" id="{31F01E91-A663-BB2D-56E4-7015A1F655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692" y="1437487"/>
            <a:ext cx="2698673" cy="2698673"/>
          </a:xfrm>
          <a:prstGeom prst="rect">
            <a:avLst/>
          </a:prstGeom>
        </p:spPr>
      </p:pic>
    </p:spTree>
    <p:extLst>
      <p:ext uri="{BB962C8B-B14F-4D97-AF65-F5344CB8AC3E}">
        <p14:creationId xmlns:p14="http://schemas.microsoft.com/office/powerpoint/2010/main" val="2834804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EC7F-11B1-2EFA-9BEB-E6898622305C}"/>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Rationale behind these tools:</a:t>
            </a:r>
          </a:p>
        </p:txBody>
      </p:sp>
      <p:pic>
        <p:nvPicPr>
          <p:cNvPr id="6" name="Picture 5" descr="Work tools on a red background">
            <a:extLst>
              <a:ext uri="{FF2B5EF4-FFF2-40B4-BE49-F238E27FC236}">
                <a16:creationId xmlns:a16="http://schemas.microsoft.com/office/drawing/2014/main" id="{EC77C15B-D3F6-D4FE-FE4B-0CD2549D68CF}"/>
              </a:ext>
            </a:extLst>
          </p:cNvPr>
          <p:cNvPicPr>
            <a:picLocks noChangeAspect="1"/>
          </p:cNvPicPr>
          <p:nvPr/>
        </p:nvPicPr>
        <p:blipFill rotWithShape="1">
          <a:blip r:embed="rId2"/>
          <a:srcRect t="5440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27E03F39-A808-8CED-A226-74EFAED8B52D}"/>
              </a:ext>
            </a:extLst>
          </p:cNvPr>
          <p:cNvSpPr txBox="1"/>
          <p:nvPr/>
        </p:nvSpPr>
        <p:spPr>
          <a:xfrm>
            <a:off x="4223982" y="3752850"/>
            <a:ext cx="7485413" cy="24526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b="1"/>
              <a:t>Open Source – </a:t>
            </a:r>
            <a:r>
              <a:rPr lang="en-US"/>
              <a:t>All of these tools are open-source. There is extensive documentation available online and a vibrant community of contributors to help address issues.</a:t>
            </a:r>
          </a:p>
          <a:p>
            <a:pPr marL="285750" indent="-228600">
              <a:lnSpc>
                <a:spcPct val="90000"/>
              </a:lnSpc>
              <a:spcAft>
                <a:spcPts val="600"/>
              </a:spcAft>
              <a:buFont typeface="Arial" panose="020B0604020202020204" pitchFamily="34" charset="0"/>
              <a:buChar char="•"/>
            </a:pPr>
            <a:r>
              <a:rPr lang="en-US" b="1"/>
              <a:t>Industry Standard – </a:t>
            </a:r>
            <a:r>
              <a:rPr lang="en-US"/>
              <a:t>All these tools were approved/suggested by our Client. This gave us an assurance that we are using industry-standard tools.</a:t>
            </a:r>
          </a:p>
          <a:p>
            <a:pPr marL="285750" indent="-228600">
              <a:lnSpc>
                <a:spcPct val="90000"/>
              </a:lnSpc>
              <a:spcAft>
                <a:spcPts val="600"/>
              </a:spcAft>
              <a:buFont typeface="Arial" panose="020B0604020202020204" pitchFamily="34" charset="0"/>
              <a:buChar char="•"/>
            </a:pPr>
            <a:r>
              <a:rPr lang="en-US" b="1"/>
              <a:t>Easy to work with – </a:t>
            </a:r>
            <a:r>
              <a:rPr lang="en-US"/>
              <a:t>The learning curve for these tools is not as steep as some others. Since most of these tools were completely new to us, understanding them well helped in increasing our efficiency.</a:t>
            </a:r>
          </a:p>
        </p:txBody>
      </p:sp>
    </p:spTree>
    <p:extLst>
      <p:ext uri="{BB962C8B-B14F-4D97-AF65-F5344CB8AC3E}">
        <p14:creationId xmlns:p14="http://schemas.microsoft.com/office/powerpoint/2010/main" val="268002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AB0EB4-DD58-862F-1034-6D569A1547D6}"/>
              </a:ext>
            </a:extLst>
          </p:cNvPr>
          <p:cNvSpPr>
            <a:spLocks noGrp="1"/>
          </p:cNvSpPr>
          <p:nvPr>
            <p:ph type="title"/>
          </p:nvPr>
        </p:nvSpPr>
        <p:spPr>
          <a:xfrm>
            <a:off x="1730595" y="-3300"/>
            <a:ext cx="8259711" cy="938401"/>
          </a:xfrm>
        </p:spPr>
        <p:txBody>
          <a:bodyPr vert="horz" lIns="91440" tIns="45720" rIns="91440" bIns="45720" rtlCol="0" anchor="b">
            <a:normAutofit/>
          </a:bodyPr>
          <a:lstStyle/>
          <a:p>
            <a:r>
              <a:rPr lang="en-US" sz="5200" kern="1200">
                <a:solidFill>
                  <a:schemeClr val="tx1"/>
                </a:solidFill>
                <a:latin typeface="+mj-lt"/>
                <a:ea typeface="+mj-ea"/>
                <a:cs typeface="+mj-cs"/>
              </a:rPr>
              <a:t>R1 Progress (Frontend)</a:t>
            </a:r>
          </a:p>
        </p:txBody>
      </p:sp>
      <p:pic>
        <p:nvPicPr>
          <p:cNvPr id="12" name="Picture 11" descr="A screenshot of a login page&#10;&#10;Description automatically generated">
            <a:extLst>
              <a:ext uri="{FF2B5EF4-FFF2-40B4-BE49-F238E27FC236}">
                <a16:creationId xmlns:a16="http://schemas.microsoft.com/office/drawing/2014/main" id="{2B1978A4-CAE2-005A-CB65-6DB334AFA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245" y="1879634"/>
            <a:ext cx="3051508" cy="3344119"/>
          </a:xfrm>
          <a:prstGeom prst="rect">
            <a:avLst/>
          </a:prstGeom>
        </p:spPr>
      </p:pic>
      <p:pic>
        <p:nvPicPr>
          <p:cNvPr id="8" name="Picture 7" descr="A screenshot of a registration form&#10;&#10;Description automatically generated">
            <a:extLst>
              <a:ext uri="{FF2B5EF4-FFF2-40B4-BE49-F238E27FC236}">
                <a16:creationId xmlns:a16="http://schemas.microsoft.com/office/drawing/2014/main" id="{505FFB7D-366D-6E23-F3C9-DBB4B6D70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298" y="4245452"/>
            <a:ext cx="2795283" cy="2501778"/>
          </a:xfrm>
          <a:prstGeom prst="rect">
            <a:avLst/>
          </a:prstGeom>
        </p:spPr>
      </p:pic>
      <p:pic>
        <p:nvPicPr>
          <p:cNvPr id="4" name="Picture 3" descr="A screenshot of a phone&#10;&#10;Description automatically generated">
            <a:extLst>
              <a:ext uri="{FF2B5EF4-FFF2-40B4-BE49-F238E27FC236}">
                <a16:creationId xmlns:a16="http://schemas.microsoft.com/office/drawing/2014/main" id="{AD73D0A3-C0C5-C976-5A6E-5CA0DE97B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0" y="0"/>
            <a:ext cx="1731644" cy="6858000"/>
          </a:xfrm>
          <a:prstGeom prst="rect">
            <a:avLst/>
          </a:prstGeom>
        </p:spPr>
      </p:pic>
      <p:pic>
        <p:nvPicPr>
          <p:cNvPr id="6" name="Picture 5" descr="A screenshot of a login form&#10;&#10;Description automatically generated">
            <a:extLst>
              <a:ext uri="{FF2B5EF4-FFF2-40B4-BE49-F238E27FC236}">
                <a16:creationId xmlns:a16="http://schemas.microsoft.com/office/drawing/2014/main" id="{7236C382-C93E-4CFF-935E-69387CEF7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1762" y="847552"/>
            <a:ext cx="3991285" cy="5251691"/>
          </a:xfrm>
          <a:prstGeom prst="rect">
            <a:avLst/>
          </a:prstGeom>
        </p:spPr>
      </p:pic>
      <p:pic>
        <p:nvPicPr>
          <p:cNvPr id="10" name="Picture 9" descr="A screenshot of a login form&#10;&#10;Description automatically generated">
            <a:extLst>
              <a:ext uri="{FF2B5EF4-FFF2-40B4-BE49-F238E27FC236}">
                <a16:creationId xmlns:a16="http://schemas.microsoft.com/office/drawing/2014/main" id="{716EAF02-E305-B9AC-9A0B-321A7E142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818" y="847552"/>
            <a:ext cx="2933763" cy="3287131"/>
          </a:xfrm>
          <a:prstGeom prst="rect">
            <a:avLst/>
          </a:prstGeom>
        </p:spPr>
      </p:pic>
      <p:sp>
        <p:nvSpPr>
          <p:cNvPr id="3" name="TextBox 2">
            <a:extLst>
              <a:ext uri="{FF2B5EF4-FFF2-40B4-BE49-F238E27FC236}">
                <a16:creationId xmlns:a16="http://schemas.microsoft.com/office/drawing/2014/main" id="{79A3D474-1901-DFCB-E250-9BBE354566E6}"/>
              </a:ext>
            </a:extLst>
          </p:cNvPr>
          <p:cNvSpPr txBox="1"/>
          <p:nvPr/>
        </p:nvSpPr>
        <p:spPr>
          <a:xfrm>
            <a:off x="4917581" y="6099243"/>
            <a:ext cx="5452903" cy="646331"/>
          </a:xfrm>
          <a:prstGeom prst="rect">
            <a:avLst/>
          </a:prstGeom>
          <a:noFill/>
        </p:spPr>
        <p:txBody>
          <a:bodyPr wrap="none" rtlCol="0">
            <a:spAutoFit/>
          </a:bodyPr>
          <a:lstStyle/>
          <a:p>
            <a:r>
              <a:rPr lang="en-US" dirty="0"/>
              <a:t>All the pages visible in the sidebar have been completed</a:t>
            </a:r>
          </a:p>
          <a:p>
            <a:r>
              <a:rPr lang="en-US" dirty="0"/>
              <a:t>(cannot present them due to NDA)</a:t>
            </a:r>
            <a:endParaRPr lang="en-IN" dirty="0"/>
          </a:p>
        </p:txBody>
      </p:sp>
    </p:spTree>
    <p:extLst>
      <p:ext uri="{BB962C8B-B14F-4D97-AF65-F5344CB8AC3E}">
        <p14:creationId xmlns:p14="http://schemas.microsoft.com/office/powerpoint/2010/main" val="37175844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586</Words>
  <Application>Microsoft Office PowerPoint</Application>
  <PresentationFormat>Widescreen</PresentationFormat>
  <Paragraphs>74</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Nunito</vt:lpstr>
      <vt:lpstr>office theme</vt:lpstr>
      <vt:lpstr>HR Buddy</vt:lpstr>
      <vt:lpstr>Problem Statement?</vt:lpstr>
      <vt:lpstr>Solution</vt:lpstr>
      <vt:lpstr>Contributions (A Very Abstract View)</vt:lpstr>
      <vt:lpstr>(Frontend) Figma vs Result</vt:lpstr>
      <vt:lpstr>Technologies Used</vt:lpstr>
      <vt:lpstr>Frameworks and Other Tools</vt:lpstr>
      <vt:lpstr>Rationale behind these tools:</vt:lpstr>
      <vt:lpstr>R1 Progress (Frontend)</vt:lpstr>
      <vt:lpstr>Progress (Backend)</vt:lpstr>
      <vt:lpstr>R1 Progress (Continued)</vt:lpstr>
      <vt:lpstr>Some APIs demonstrated: </vt:lpstr>
      <vt:lpstr>Some key features:</vt:lpstr>
      <vt:lpstr>Problems (WE) Faced</vt:lpstr>
      <vt:lpstr>Plans for R2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Aneesh</dc:creator>
  <cp:lastModifiedBy>Sambu Aneesh</cp:lastModifiedBy>
  <cp:revision>1</cp:revision>
  <dcterms:created xsi:type="dcterms:W3CDTF">2024-03-18T05:10:54Z</dcterms:created>
  <dcterms:modified xsi:type="dcterms:W3CDTF">2024-03-18T12:21:23Z</dcterms:modified>
</cp:coreProperties>
</file>